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99CC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A0D7E-FB4B-4024-AA01-2F31288FA3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F03745-D77E-4C59-BFAB-8B3359C4A2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094A1-C00F-427F-A317-6D18C7149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CCA66-D2DA-4A46-BEFC-C766BB55B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2929B-A6DA-4746-B594-755C0F315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199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9F8ED-F0B1-4B68-ACB0-6240CACA7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41636-02A1-4579-A70D-5C3ECE4EE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B65B9-B428-473C-A722-46AC95C72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97A59-CCBE-42FD-A99B-847322DAE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4B0721-23D6-4319-AE8E-FE3054E43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45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B1158-B0D1-4D5B-8A65-E588E432A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E14C3-5C67-4750-B495-E8B4219E55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C64E8-E0E8-4E8B-BDAC-4C203E8EE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6CEFA-7C97-4A15-8EB6-C5F8CFC73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CE9C25-9E3D-4A11-B180-C2A715C4D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552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6E0AF-DE47-4FA3-A285-74F485B04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B5B205-7A49-4410-902C-0AEF0B3C28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40C7CA-424D-4FC8-BEE3-3DE9A270A5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AB39EC-CDB3-4FB6-9EE7-41F96FD4D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DE1F99-13A0-4341-BE24-144C95B11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3CCC1-B2BD-416B-8C53-8836CAABE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65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E7EB6-3BBD-465D-BD7F-7E0D18420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F3B121-D3CB-4A8E-938A-597899A0C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29730E-9D18-44F2-8931-E553A596E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B8B2BE-2312-438F-8DFC-DC530ECD02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3CA5D4-7208-44F9-BDAF-A2D38BA6E3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0D8423-DD35-4E2C-815C-52514A8AB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3E5A4A-A3EE-45A6-86AE-0453D015E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088953-2EFA-42A5-A9B4-8C5069C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86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6D64-A28E-471F-A020-2CC50651A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64BE74-11CE-41F0-91FD-86743F59E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5BE695-5277-46F4-B805-63277CAC1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855B4A-87F1-4839-83B0-2C8AFD185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792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254FAB-4BE8-4F6D-82B7-7A59B927D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C28CB6-2283-43FB-81B9-8041F3C88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21BBAC-4EEE-4F5A-9738-8DCA4A156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96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717CB-CD8F-4B6B-90C8-F8FB78500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4584A-A443-42D9-AA60-C75D8E8AAF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C9CA2E-6C86-45D2-8326-385527B94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85726A-F710-4896-8202-B6C95980E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63CFF2-616E-4543-87B8-A061C9EA4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C7381E-F260-49FF-AC65-81CAD6EFB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147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1C38F-8B7D-4E42-9B06-6A54C6F66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B932EF-29DA-4919-9F7A-18FA3F4525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0CBCD7-3F1A-4878-A2E8-CE6619A86C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644ABD-CD4A-49CB-940E-B1E62DD57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BF28B1-EA5A-4B44-9D59-838392F37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0FB22-F869-4439-9479-1ED801C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039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5EB7A-D633-4513-9105-79006F8E8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F6FCC6-920E-47BF-83F5-32F0763510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E4F3C6-5E58-4CD5-BCDC-8FD9976C5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2B077-2F1F-47C1-AE4E-B228FCD95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88160-0F1B-4748-BB8A-AE021F92C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1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2630E5-A9B3-4FB5-AD58-1DA3C07ED1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4FCDBB-46CF-470D-8E93-1EEA8876E7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F909ED-71A3-464C-9225-F83576427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E8049-3B1B-4BD3-BE50-B0255B9DA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5B9137-4299-4703-BD05-AC912A4BE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45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00BD27-EB7A-4EE3-8BEA-38EC416E7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A269A6-BC34-41CA-8EE5-4097DFA09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62EBAD-5412-40C1-B75C-FADBBA4593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A1694-94AC-49BA-915F-EAB131230E9B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A33236-3EBF-4775-87D3-2ADB1B9F4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9C44-F0F1-46EB-B236-2F4C1B2818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B5405-465B-42D2-9958-EF0CF33F85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871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ballet-dancer-png/download/32045" TargetMode="External"/><Relationship Id="rId13" Type="http://schemas.openxmlformats.org/officeDocument/2006/relationships/image" Target="../media/image8.png"/><Relationship Id="rId18" Type="http://schemas.openxmlformats.org/officeDocument/2006/relationships/image" Target="../media/image11.jpeg"/><Relationship Id="rId3" Type="http://schemas.openxmlformats.org/officeDocument/2006/relationships/image" Target="../media/image2.png"/><Relationship Id="rId21" Type="http://schemas.openxmlformats.org/officeDocument/2006/relationships/image" Target="../media/image14.png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17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microsoft.com/office/2007/relationships/hdphoto" Target="../media/hdphoto4.wdp"/><Relationship Id="rId10" Type="http://schemas.microsoft.com/office/2007/relationships/hdphoto" Target="../media/hdphoto2.wdp"/><Relationship Id="rId19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18" Type="http://schemas.openxmlformats.org/officeDocument/2006/relationships/image" Target="../media/image10.png"/><Relationship Id="rId3" Type="http://schemas.openxmlformats.org/officeDocument/2006/relationships/image" Target="../media/image16.png"/><Relationship Id="rId21" Type="http://schemas.openxmlformats.org/officeDocument/2006/relationships/image" Target="../media/image11.jpeg"/><Relationship Id="rId7" Type="http://schemas.openxmlformats.org/officeDocument/2006/relationships/hyperlink" Target="http://www.pngall.com/ballet-dancer-png/download/32045" TargetMode="External"/><Relationship Id="rId12" Type="http://schemas.openxmlformats.org/officeDocument/2006/relationships/image" Target="../media/image8.png"/><Relationship Id="rId17" Type="http://schemas.openxmlformats.org/officeDocument/2006/relationships/image" Target="../media/image18.jpg"/><Relationship Id="rId2" Type="http://schemas.openxmlformats.org/officeDocument/2006/relationships/image" Target="../media/image15.png"/><Relationship Id="rId16" Type="http://schemas.openxmlformats.org/officeDocument/2006/relationships/image" Target="../media/image17.png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hdphoto" Target="../media/hdphoto3.wdp"/><Relationship Id="rId5" Type="http://schemas.microsoft.com/office/2007/relationships/hdphoto" Target="../media/hdphoto1.wdp"/><Relationship Id="rId15" Type="http://schemas.openxmlformats.org/officeDocument/2006/relationships/image" Target="../media/image12.jpeg"/><Relationship Id="rId23" Type="http://schemas.openxmlformats.org/officeDocument/2006/relationships/image" Target="../media/image14.png"/><Relationship Id="rId10" Type="http://schemas.openxmlformats.org/officeDocument/2006/relationships/image" Target="../media/image7.png"/><Relationship Id="rId19" Type="http://schemas.microsoft.com/office/2007/relationships/hdphoto" Target="../media/hdphoto5.wdp"/><Relationship Id="rId4" Type="http://schemas.openxmlformats.org/officeDocument/2006/relationships/image" Target="../media/image4.png"/><Relationship Id="rId9" Type="http://schemas.microsoft.com/office/2007/relationships/hdphoto" Target="../media/hdphoto2.wdp"/><Relationship Id="rId14" Type="http://schemas.microsoft.com/office/2007/relationships/hdphoto" Target="../media/hdphoto4.wdp"/><Relationship Id="rId22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ngall.com/ballet-dancer-png/download/32045" TargetMode="External"/><Relationship Id="rId13" Type="http://schemas.openxmlformats.org/officeDocument/2006/relationships/image" Target="../media/image8.png"/><Relationship Id="rId18" Type="http://schemas.openxmlformats.org/officeDocument/2006/relationships/image" Target="../media/image11.jpeg"/><Relationship Id="rId3" Type="http://schemas.openxmlformats.org/officeDocument/2006/relationships/image" Target="../media/image20.png"/><Relationship Id="rId21" Type="http://schemas.openxmlformats.org/officeDocument/2006/relationships/image" Target="../media/image18.jpg"/><Relationship Id="rId7" Type="http://schemas.openxmlformats.org/officeDocument/2006/relationships/image" Target="../media/image5.png"/><Relationship Id="rId12" Type="http://schemas.microsoft.com/office/2007/relationships/hdphoto" Target="../media/hdphoto3.wdp"/><Relationship Id="rId17" Type="http://schemas.microsoft.com/office/2007/relationships/hdphoto" Target="../media/hdphoto5.wdp"/><Relationship Id="rId2" Type="http://schemas.openxmlformats.org/officeDocument/2006/relationships/image" Target="../media/image19.png"/><Relationship Id="rId16" Type="http://schemas.openxmlformats.org/officeDocument/2006/relationships/image" Target="../media/image10.png"/><Relationship Id="rId20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microsoft.com/office/2007/relationships/hdphoto" Target="../media/hdphoto4.wdp"/><Relationship Id="rId10" Type="http://schemas.microsoft.com/office/2007/relationships/hdphoto" Target="../media/hdphoto2.wdp"/><Relationship Id="rId19" Type="http://schemas.openxmlformats.org/officeDocument/2006/relationships/image" Target="../media/image12.jpe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Relationship Id="rId22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51071BD-4FDC-4D7F-85D1-B673B37E5266}"/>
              </a:ext>
            </a:extLst>
          </p:cNvPr>
          <p:cNvSpPr txBox="1">
            <a:spLocks/>
          </p:cNvSpPr>
          <p:nvPr/>
        </p:nvSpPr>
        <p:spPr>
          <a:xfrm>
            <a:off x="-495654" y="-25710"/>
            <a:ext cx="3199201" cy="9715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4382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7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Physical Education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 Curriculum</a:t>
            </a:r>
            <a:b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Overview</a:t>
            </a:r>
            <a:br>
              <a:rPr lang="en-GB" sz="1600" b="1" dirty="0">
                <a:solidFill>
                  <a:srgbClr val="FF0000"/>
                </a:solidFill>
                <a:latin typeface="Calibri" panose="020F0502020204030204"/>
                <a:ea typeface="+mn-ea"/>
                <a:cs typeface="+mn-cs"/>
              </a:rPr>
            </a:br>
            <a:endParaRPr lang="en-GB" sz="16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ACE2C60E-4996-4919-9156-0BDCC15237BE}"/>
              </a:ext>
            </a:extLst>
          </p:cNvPr>
          <p:cNvSpPr txBox="1"/>
          <p:nvPr/>
        </p:nvSpPr>
        <p:spPr>
          <a:xfrm>
            <a:off x="4868487" y="2092348"/>
            <a:ext cx="1852762" cy="707886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r>
              <a:rPr lang="en-GB" sz="1000" noProof="1">
                <a:solidFill>
                  <a:schemeClr val="bg1"/>
                </a:solidFill>
              </a:rPr>
              <a:t>Information about content, knowledge,skills, understanding etc. </a:t>
            </a:r>
          </a:p>
          <a:p>
            <a:r>
              <a:rPr lang="en-US" sz="1000" noProof="1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8BB8B733-AD38-4751-B05A-8221FA56EA6E}"/>
              </a:ext>
            </a:extLst>
          </p:cNvPr>
          <p:cNvSpPr/>
          <p:nvPr/>
        </p:nvSpPr>
        <p:spPr>
          <a:xfrm>
            <a:off x="2045314" y="1459575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u="sng" noProof="1"/>
              <a:t>Gymnastics</a:t>
            </a:r>
          </a:p>
          <a:p>
            <a:pPr lvl="0" algn="ctr"/>
            <a:r>
              <a:rPr lang="en-US" sz="900" noProof="1"/>
              <a:t>Pedpass Unit: 1</a:t>
            </a:r>
          </a:p>
          <a:p>
            <a:pPr lvl="0" algn="ctr"/>
            <a:r>
              <a:rPr lang="en-US" sz="900" noProof="1"/>
              <a:t>Floorwork </a:t>
            </a:r>
            <a:endParaRPr lang="en-GB" sz="900" noProof="1"/>
          </a:p>
          <a:p>
            <a:pPr lvl="0" algn="ctr"/>
            <a:endParaRPr lang="en-GB" sz="900" noProof="1"/>
          </a:p>
          <a:p>
            <a:pPr lvl="0" algn="ctr"/>
            <a:r>
              <a:rPr lang="en-GB" sz="900" b="1" u="sng" noProof="1">
                <a:solidFill>
                  <a:srgbClr val="FF0000"/>
                </a:solidFill>
              </a:rPr>
              <a:t>Playground Games</a:t>
            </a:r>
          </a:p>
          <a:p>
            <a:pPr lvl="0" algn="ctr"/>
            <a:r>
              <a:rPr lang="en-US" sz="900" noProof="1">
                <a:solidFill>
                  <a:srgbClr val="FF0000"/>
                </a:solidFill>
              </a:rPr>
              <a:t>Developing</a:t>
            </a:r>
            <a:r>
              <a:rPr lang="en-GB" sz="900" noProof="1">
                <a:solidFill>
                  <a:srgbClr val="FF0000"/>
                </a:solidFill>
              </a:rPr>
              <a:t> fundamental throwing , catching and chasing games</a:t>
            </a:r>
          </a:p>
          <a:p>
            <a:pPr lvl="0" algn="ctr"/>
            <a:endParaRPr lang="en-GB" sz="900" b="1" u="sng" noProof="1"/>
          </a:p>
        </p:txBody>
      </p:sp>
      <p:sp>
        <p:nvSpPr>
          <p:cNvPr id="46" name="Shape">
            <a:extLst>
              <a:ext uri="{FF2B5EF4-FFF2-40B4-BE49-F238E27FC236}">
                <a16:creationId xmlns:a16="http://schemas.microsoft.com/office/drawing/2014/main" id="{FA917EB9-4AF2-47F7-89FE-01BB48AFC654}"/>
              </a:ext>
            </a:extLst>
          </p:cNvPr>
          <p:cNvSpPr/>
          <p:nvPr/>
        </p:nvSpPr>
        <p:spPr>
          <a:xfrm>
            <a:off x="6686883" y="105574"/>
            <a:ext cx="737866" cy="776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31" y="21600"/>
                </a:moveTo>
                <a:lnTo>
                  <a:pt x="20031" y="21600"/>
                </a:lnTo>
                <a:cubicBezTo>
                  <a:pt x="19126" y="21600"/>
                  <a:pt x="18402" y="21071"/>
                  <a:pt x="17980" y="20165"/>
                </a:cubicBezTo>
                <a:cubicBezTo>
                  <a:pt x="16532" y="17069"/>
                  <a:pt x="13877" y="15029"/>
                  <a:pt x="10800" y="15029"/>
                </a:cubicBezTo>
                <a:cubicBezTo>
                  <a:pt x="7723" y="15029"/>
                  <a:pt x="5068" y="17069"/>
                  <a:pt x="3620" y="20165"/>
                </a:cubicBezTo>
                <a:cubicBezTo>
                  <a:pt x="3198" y="21071"/>
                  <a:pt x="2413" y="21600"/>
                  <a:pt x="1569" y="21600"/>
                </a:cubicBezTo>
                <a:lnTo>
                  <a:pt x="1569" y="21600"/>
                </a:lnTo>
                <a:cubicBezTo>
                  <a:pt x="724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4" y="0"/>
                  <a:pt x="1569" y="0"/>
                </a:cubicBezTo>
                <a:lnTo>
                  <a:pt x="20031" y="0"/>
                </a:lnTo>
                <a:cubicBezTo>
                  <a:pt x="20876" y="0"/>
                  <a:pt x="21600" y="906"/>
                  <a:pt x="21600" y="1964"/>
                </a:cubicBezTo>
                <a:lnTo>
                  <a:pt x="21600" y="19636"/>
                </a:lnTo>
                <a:cubicBezTo>
                  <a:pt x="21600" y="20769"/>
                  <a:pt x="20876" y="21600"/>
                  <a:pt x="20031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Health and Fitness</a:t>
            </a:r>
            <a:endParaRPr lang="en-US" sz="1200" i="1" dirty="0"/>
          </a:p>
          <a:p>
            <a:pPr algn="ctr"/>
            <a:endParaRPr lang="en-US" sz="1400" dirty="0"/>
          </a:p>
          <a:p>
            <a:pPr algn="ctr"/>
            <a:r>
              <a:rPr lang="en-US" sz="1400" dirty="0"/>
              <a:t> </a:t>
            </a:r>
          </a:p>
          <a:p>
            <a:pPr algn="ctr"/>
            <a:endParaRPr lang="en-US" sz="1400" dirty="0"/>
          </a:p>
        </p:txBody>
      </p:sp>
      <p:sp>
        <p:nvSpPr>
          <p:cNvPr id="47" name="Shape">
            <a:extLst>
              <a:ext uri="{FF2B5EF4-FFF2-40B4-BE49-F238E27FC236}">
                <a16:creationId xmlns:a16="http://schemas.microsoft.com/office/drawing/2014/main" id="{ED63021F-6EB0-4194-BB80-78796B102F9D}"/>
              </a:ext>
            </a:extLst>
          </p:cNvPr>
          <p:cNvSpPr/>
          <p:nvPr/>
        </p:nvSpPr>
        <p:spPr>
          <a:xfrm>
            <a:off x="8236229" y="106521"/>
            <a:ext cx="824872" cy="783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3" h="21600" extrusionOk="0">
                <a:moveTo>
                  <a:pt x="20040" y="21600"/>
                </a:moveTo>
                <a:lnTo>
                  <a:pt x="19560" y="21600"/>
                </a:lnTo>
                <a:cubicBezTo>
                  <a:pt x="18840" y="21600"/>
                  <a:pt x="18240" y="21147"/>
                  <a:pt x="17880" y="20392"/>
                </a:cubicBezTo>
                <a:cubicBezTo>
                  <a:pt x="16440" y="17220"/>
                  <a:pt x="13740" y="15029"/>
                  <a:pt x="10620" y="15029"/>
                </a:cubicBezTo>
                <a:cubicBezTo>
                  <a:pt x="7500" y="15029"/>
                  <a:pt x="4800" y="17144"/>
                  <a:pt x="3360" y="20392"/>
                </a:cubicBezTo>
                <a:cubicBezTo>
                  <a:pt x="3000" y="21147"/>
                  <a:pt x="2400" y="21600"/>
                  <a:pt x="1680" y="21600"/>
                </a:cubicBezTo>
                <a:lnTo>
                  <a:pt x="1560" y="21600"/>
                </a:lnTo>
                <a:cubicBezTo>
                  <a:pt x="720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0" y="0"/>
                  <a:pt x="1560" y="0"/>
                </a:cubicBezTo>
                <a:lnTo>
                  <a:pt x="19920" y="0"/>
                </a:lnTo>
                <a:cubicBezTo>
                  <a:pt x="20760" y="0"/>
                  <a:pt x="21480" y="906"/>
                  <a:pt x="21480" y="1964"/>
                </a:cubicBezTo>
                <a:lnTo>
                  <a:pt x="21480" y="19636"/>
                </a:lnTo>
                <a:cubicBezTo>
                  <a:pt x="21600" y="20769"/>
                  <a:pt x="20880" y="21600"/>
                  <a:pt x="20040" y="2160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Personal Best Challenges</a:t>
            </a: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03BDD67E-FD6D-4766-B5D3-30E12B03AD50}"/>
              </a:ext>
            </a:extLst>
          </p:cNvPr>
          <p:cNvSpPr/>
          <p:nvPr/>
        </p:nvSpPr>
        <p:spPr>
          <a:xfrm>
            <a:off x="3645182" y="1469439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900" noProof="1"/>
          </a:p>
          <a:p>
            <a:pPr lvl="0" algn="ctr"/>
            <a:endParaRPr lang="en-US" sz="900" b="1" u="sng" noProof="1"/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24A13A8B-A7D7-4AA8-8B3E-6B2AF1C73E4E}"/>
              </a:ext>
            </a:extLst>
          </p:cNvPr>
          <p:cNvSpPr/>
          <p:nvPr/>
        </p:nvSpPr>
        <p:spPr>
          <a:xfrm>
            <a:off x="5214110" y="1469439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noProof="1"/>
              <a:t>Information about content, knowledge,skills, understanding etc. </a:t>
            </a:r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4126AA0F-C83B-49EF-83BB-2673487C8C70}"/>
              </a:ext>
            </a:extLst>
          </p:cNvPr>
          <p:cNvSpPr/>
          <p:nvPr/>
        </p:nvSpPr>
        <p:spPr>
          <a:xfrm>
            <a:off x="6783037" y="1469439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US" sz="900" noProof="1"/>
              <a:t>Throwing and catching skills</a:t>
            </a:r>
            <a:endParaRPr lang="en-GB" sz="900" noProof="1"/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5417A7BE-A46F-4CD4-A6A6-402F1C69190F}"/>
              </a:ext>
            </a:extLst>
          </p:cNvPr>
          <p:cNvSpPr/>
          <p:nvPr/>
        </p:nvSpPr>
        <p:spPr>
          <a:xfrm>
            <a:off x="9920892" y="1469439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u="sng" noProof="1"/>
              <a:t>Personal Best Challenges</a:t>
            </a:r>
          </a:p>
          <a:p>
            <a:pPr lvl="0" algn="ctr"/>
            <a:r>
              <a:rPr lang="en-US" sz="900" noProof="1"/>
              <a:t>Introduction to Athletic Events – Running, Jumping and Throwing</a:t>
            </a:r>
          </a:p>
          <a:p>
            <a:pPr lvl="0" algn="ctr"/>
            <a:endParaRPr lang="en-GB" sz="900" b="1" u="sng" noProof="1"/>
          </a:p>
          <a:p>
            <a:pPr lvl="0" algn="ctr"/>
            <a:r>
              <a:rPr lang="en-GB" sz="900" b="1" u="sng" noProof="1">
                <a:solidFill>
                  <a:srgbClr val="FF0000"/>
                </a:solidFill>
              </a:rPr>
              <a:t>Net and Wall Games (intro)</a:t>
            </a:r>
          </a:p>
          <a:p>
            <a:pPr lvl="0" algn="ctr"/>
            <a:r>
              <a:rPr lang="en-US" sz="900" noProof="1">
                <a:solidFill>
                  <a:srgbClr val="FF0000"/>
                </a:solidFill>
              </a:rPr>
              <a:t>Vehicle = Tennis</a:t>
            </a:r>
            <a:endParaRPr lang="en-US" sz="900" noProof="1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B432D5-EBA9-4AA0-9778-04D934579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2852" y="1364042"/>
            <a:ext cx="811556" cy="782572"/>
          </a:xfrm>
          <a:prstGeom prst="rect">
            <a:avLst/>
          </a:prstGeom>
        </p:spPr>
      </p:pic>
      <p:sp>
        <p:nvSpPr>
          <p:cNvPr id="48" name="Shape">
            <a:extLst>
              <a:ext uri="{FF2B5EF4-FFF2-40B4-BE49-F238E27FC236}">
                <a16:creationId xmlns:a16="http://schemas.microsoft.com/office/drawing/2014/main" id="{C1040FF2-A37A-4182-A481-B82E2604A99A}"/>
              </a:ext>
            </a:extLst>
          </p:cNvPr>
          <p:cNvSpPr/>
          <p:nvPr/>
        </p:nvSpPr>
        <p:spPr>
          <a:xfrm>
            <a:off x="9879219" y="114361"/>
            <a:ext cx="836691" cy="785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3" h="21600" extrusionOk="0">
                <a:moveTo>
                  <a:pt x="20040" y="21600"/>
                </a:moveTo>
                <a:lnTo>
                  <a:pt x="19500" y="21600"/>
                </a:lnTo>
                <a:cubicBezTo>
                  <a:pt x="18780" y="21600"/>
                  <a:pt x="18180" y="21147"/>
                  <a:pt x="17820" y="20392"/>
                </a:cubicBezTo>
                <a:cubicBezTo>
                  <a:pt x="16380" y="17220"/>
                  <a:pt x="13680" y="15029"/>
                  <a:pt x="10560" y="15029"/>
                </a:cubicBezTo>
                <a:cubicBezTo>
                  <a:pt x="7440" y="15029"/>
                  <a:pt x="4740" y="17144"/>
                  <a:pt x="3300" y="20392"/>
                </a:cubicBezTo>
                <a:cubicBezTo>
                  <a:pt x="2940" y="21147"/>
                  <a:pt x="2340" y="21600"/>
                  <a:pt x="1620" y="21600"/>
                </a:cubicBezTo>
                <a:lnTo>
                  <a:pt x="1560" y="21600"/>
                </a:lnTo>
                <a:cubicBezTo>
                  <a:pt x="720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0" y="0"/>
                  <a:pt x="1560" y="0"/>
                </a:cubicBezTo>
                <a:lnTo>
                  <a:pt x="19920" y="0"/>
                </a:lnTo>
                <a:cubicBezTo>
                  <a:pt x="20760" y="0"/>
                  <a:pt x="21480" y="906"/>
                  <a:pt x="21480" y="1964"/>
                </a:cubicBezTo>
                <a:lnTo>
                  <a:pt x="21480" y="19636"/>
                </a:lnTo>
                <a:cubicBezTo>
                  <a:pt x="21600" y="20769"/>
                  <a:pt x="20880" y="21600"/>
                  <a:pt x="20040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Personal Best Challenges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CFBA234-BFA8-4EBC-9CA3-E786FDD93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551" y="4220439"/>
            <a:ext cx="819148" cy="7767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4F86CF-14AB-427C-97CC-3D3021C5B37C}"/>
              </a:ext>
            </a:extLst>
          </p:cNvPr>
          <p:cNvSpPr txBox="1"/>
          <p:nvPr/>
        </p:nvSpPr>
        <p:spPr>
          <a:xfrm>
            <a:off x="2740561" y="57255"/>
            <a:ext cx="761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Games  - 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Ball Skills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D60914D-E9BB-4D7D-9508-4ED8FF22EC30}"/>
              </a:ext>
            </a:extLst>
          </p:cNvPr>
          <p:cNvGrpSpPr/>
          <p:nvPr/>
        </p:nvGrpSpPr>
        <p:grpSpPr>
          <a:xfrm>
            <a:off x="1921779" y="82166"/>
            <a:ext cx="1586924" cy="778915"/>
            <a:chOff x="1936362" y="49468"/>
            <a:chExt cx="1446479" cy="778915"/>
          </a:xfrm>
        </p:grpSpPr>
        <p:sp>
          <p:nvSpPr>
            <p:cNvPr id="43" name="Shape">
              <a:extLst>
                <a:ext uri="{FF2B5EF4-FFF2-40B4-BE49-F238E27FC236}">
                  <a16:creationId xmlns:a16="http://schemas.microsoft.com/office/drawing/2014/main" id="{1B039EA8-96E9-4F91-97CC-4EB4708A5D38}"/>
                </a:ext>
              </a:extLst>
            </p:cNvPr>
            <p:cNvSpPr/>
            <p:nvPr/>
          </p:nvSpPr>
          <p:spPr>
            <a:xfrm>
              <a:off x="1936362" y="49468"/>
              <a:ext cx="697297" cy="776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87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dirty="0">
                  <a:solidFill>
                    <a:srgbClr val="FFFFFF"/>
                  </a:solidFill>
                </a:rPr>
                <a:t> </a:t>
              </a:r>
              <a:r>
                <a:rPr lang="en-US" sz="1050" dirty="0">
                  <a:solidFill>
                    <a:srgbClr val="FFFFFF"/>
                  </a:solidFill>
                </a:rPr>
                <a:t>Gymnastics</a:t>
              </a:r>
              <a:endParaRPr dirty="0">
                <a:solidFill>
                  <a:srgbClr val="FFFFFF"/>
                </a:solidFill>
              </a:endParaRPr>
            </a:p>
          </p:txBody>
        </p:sp>
        <p:sp>
          <p:nvSpPr>
            <p:cNvPr id="49" name="Shape">
              <a:extLst>
                <a:ext uri="{FF2B5EF4-FFF2-40B4-BE49-F238E27FC236}">
                  <a16:creationId xmlns:a16="http://schemas.microsoft.com/office/drawing/2014/main" id="{B47E6845-F33F-4BC4-837D-B96BA675150B}"/>
                </a:ext>
              </a:extLst>
            </p:cNvPr>
            <p:cNvSpPr/>
            <p:nvPr/>
          </p:nvSpPr>
          <p:spPr>
            <a:xfrm>
              <a:off x="2625590" y="51678"/>
              <a:ext cx="757251" cy="776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87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Playground Games</a:t>
              </a:r>
              <a:endParaRPr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F60CBE8-1EAF-4DEA-921A-E14CA366D7EC}"/>
              </a:ext>
            </a:extLst>
          </p:cNvPr>
          <p:cNvGrpSpPr/>
          <p:nvPr/>
        </p:nvGrpSpPr>
        <p:grpSpPr>
          <a:xfrm>
            <a:off x="3560824" y="63540"/>
            <a:ext cx="1456139" cy="776705"/>
            <a:chOff x="2031134" y="57255"/>
            <a:chExt cx="1327270" cy="776705"/>
          </a:xfrm>
          <a:solidFill>
            <a:schemeClr val="accent5"/>
          </a:solidFill>
        </p:grpSpPr>
        <p:sp>
          <p:nvSpPr>
            <p:cNvPr id="51" name="Shape">
              <a:extLst>
                <a:ext uri="{FF2B5EF4-FFF2-40B4-BE49-F238E27FC236}">
                  <a16:creationId xmlns:a16="http://schemas.microsoft.com/office/drawing/2014/main" id="{F479EC3E-DBE4-4A70-B617-ADB753DF2793}"/>
                </a:ext>
              </a:extLst>
            </p:cNvPr>
            <p:cNvSpPr/>
            <p:nvPr/>
          </p:nvSpPr>
          <p:spPr>
            <a:xfrm>
              <a:off x="2031134" y="57255"/>
              <a:ext cx="709427" cy="776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87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050" dirty="0">
                  <a:solidFill>
                    <a:schemeClr val="bg1"/>
                  </a:solidFill>
                </a:rPr>
                <a:t>Gymnastics</a:t>
              </a:r>
              <a:r>
                <a:rPr lang="en-US" sz="1600" dirty="0">
                  <a:solidFill>
                    <a:schemeClr val="bg1"/>
                  </a:solidFill>
                </a:rPr>
                <a:t> </a:t>
              </a:r>
            </a:p>
            <a:p>
              <a:pPr algn="ctr"/>
              <a:r>
                <a:rPr lang="en-US" dirty="0">
                  <a:solidFill>
                    <a:schemeClr val="bg1"/>
                  </a:solidFill>
                </a:rPr>
                <a:t> </a:t>
              </a:r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52" name="Shape">
              <a:extLst>
                <a:ext uri="{FF2B5EF4-FFF2-40B4-BE49-F238E27FC236}">
                  <a16:creationId xmlns:a16="http://schemas.microsoft.com/office/drawing/2014/main" id="{D625ECAF-B43E-4495-BE20-A3199E7B695C}"/>
                </a:ext>
              </a:extLst>
            </p:cNvPr>
            <p:cNvSpPr/>
            <p:nvPr/>
          </p:nvSpPr>
          <p:spPr>
            <a:xfrm>
              <a:off x="2678509" y="60193"/>
              <a:ext cx="679895" cy="773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87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</a:rPr>
                <a:t>Games – Multi Skills </a:t>
              </a:r>
            </a:p>
            <a:p>
              <a:pPr algn="ctr"/>
              <a:r>
                <a:rPr lang="en-US" dirty="0">
                  <a:solidFill>
                    <a:schemeClr val="bg1"/>
                  </a:solidFill>
                </a:rPr>
                <a:t> </a:t>
              </a:r>
              <a:endParaRPr dirty="0">
                <a:solidFill>
                  <a:schemeClr val="bg1"/>
                </a:solidFill>
              </a:endParaRPr>
            </a:p>
          </p:txBody>
        </p:sp>
      </p:grpSp>
      <p:sp>
        <p:nvSpPr>
          <p:cNvPr id="67" name="Shape">
            <a:extLst>
              <a:ext uri="{FF2B5EF4-FFF2-40B4-BE49-F238E27FC236}">
                <a16:creationId xmlns:a16="http://schemas.microsoft.com/office/drawing/2014/main" id="{C28F1CF1-5DD7-4B7C-877E-79E3A4A10129}"/>
              </a:ext>
            </a:extLst>
          </p:cNvPr>
          <p:cNvSpPr/>
          <p:nvPr/>
        </p:nvSpPr>
        <p:spPr>
          <a:xfrm>
            <a:off x="10626715" y="114361"/>
            <a:ext cx="802880" cy="785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3" h="21600" extrusionOk="0">
                <a:moveTo>
                  <a:pt x="20040" y="21600"/>
                </a:moveTo>
                <a:lnTo>
                  <a:pt x="19500" y="21600"/>
                </a:lnTo>
                <a:cubicBezTo>
                  <a:pt x="18780" y="21600"/>
                  <a:pt x="18180" y="21147"/>
                  <a:pt x="17820" y="20392"/>
                </a:cubicBezTo>
                <a:cubicBezTo>
                  <a:pt x="16380" y="17220"/>
                  <a:pt x="13680" y="15029"/>
                  <a:pt x="10560" y="15029"/>
                </a:cubicBezTo>
                <a:cubicBezTo>
                  <a:pt x="7440" y="15029"/>
                  <a:pt x="4740" y="17144"/>
                  <a:pt x="3300" y="20392"/>
                </a:cubicBezTo>
                <a:cubicBezTo>
                  <a:pt x="2940" y="21147"/>
                  <a:pt x="2340" y="21600"/>
                  <a:pt x="1620" y="21600"/>
                </a:cubicBezTo>
                <a:lnTo>
                  <a:pt x="1560" y="21600"/>
                </a:lnTo>
                <a:cubicBezTo>
                  <a:pt x="720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0" y="0"/>
                  <a:pt x="1560" y="0"/>
                </a:cubicBezTo>
                <a:lnTo>
                  <a:pt x="19920" y="0"/>
                </a:lnTo>
                <a:cubicBezTo>
                  <a:pt x="20760" y="0"/>
                  <a:pt x="21480" y="906"/>
                  <a:pt x="21480" y="1964"/>
                </a:cubicBezTo>
                <a:lnTo>
                  <a:pt x="21480" y="19636"/>
                </a:lnTo>
                <a:cubicBezTo>
                  <a:pt x="21600" y="20769"/>
                  <a:pt x="20880" y="21600"/>
                  <a:pt x="20040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Net and Wall </a:t>
            </a:r>
          </a:p>
          <a:p>
            <a:pPr algn="ctr"/>
            <a:r>
              <a:rPr lang="en-US" sz="1200" dirty="0"/>
              <a:t>Intro</a:t>
            </a:r>
          </a:p>
          <a:p>
            <a:pPr algn="ctr"/>
            <a:r>
              <a:rPr lang="en-US" sz="1200" dirty="0"/>
              <a:t> </a:t>
            </a:r>
          </a:p>
        </p:txBody>
      </p:sp>
      <p:sp>
        <p:nvSpPr>
          <p:cNvPr id="64" name="Shape">
            <a:extLst>
              <a:ext uri="{FF2B5EF4-FFF2-40B4-BE49-F238E27FC236}">
                <a16:creationId xmlns:a16="http://schemas.microsoft.com/office/drawing/2014/main" id="{D19FEA4A-7598-4B52-B932-F6BBEF152144}"/>
              </a:ext>
            </a:extLst>
          </p:cNvPr>
          <p:cNvSpPr/>
          <p:nvPr/>
        </p:nvSpPr>
        <p:spPr>
          <a:xfrm>
            <a:off x="5785384" y="96936"/>
            <a:ext cx="793435" cy="776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971" y="21600"/>
                </a:moveTo>
                <a:lnTo>
                  <a:pt x="19971" y="21600"/>
                </a:lnTo>
                <a:cubicBezTo>
                  <a:pt x="19126" y="21600"/>
                  <a:pt x="18402" y="21071"/>
                  <a:pt x="17980" y="20165"/>
                </a:cubicBezTo>
                <a:cubicBezTo>
                  <a:pt x="16532" y="17069"/>
                  <a:pt x="13877" y="15029"/>
                  <a:pt x="10800" y="15029"/>
                </a:cubicBezTo>
                <a:cubicBezTo>
                  <a:pt x="7723" y="15029"/>
                  <a:pt x="5068" y="17069"/>
                  <a:pt x="3620" y="20165"/>
                </a:cubicBezTo>
                <a:cubicBezTo>
                  <a:pt x="3198" y="21071"/>
                  <a:pt x="2474" y="21600"/>
                  <a:pt x="1629" y="21600"/>
                </a:cubicBezTo>
                <a:lnTo>
                  <a:pt x="1569" y="21600"/>
                </a:lnTo>
                <a:cubicBezTo>
                  <a:pt x="724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4" y="0"/>
                  <a:pt x="1569" y="0"/>
                </a:cubicBezTo>
                <a:lnTo>
                  <a:pt x="20031" y="0"/>
                </a:lnTo>
                <a:cubicBezTo>
                  <a:pt x="20876" y="0"/>
                  <a:pt x="21600" y="906"/>
                  <a:pt x="21600" y="1964"/>
                </a:cubicBezTo>
                <a:lnTo>
                  <a:pt x="21600" y="19636"/>
                </a:lnTo>
                <a:cubicBezTo>
                  <a:pt x="21540" y="20769"/>
                  <a:pt x="20816" y="21600"/>
                  <a:pt x="19971" y="2160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Dance</a:t>
            </a:r>
          </a:p>
        </p:txBody>
      </p:sp>
      <p:sp>
        <p:nvSpPr>
          <p:cNvPr id="65" name="Shape">
            <a:extLst>
              <a:ext uri="{FF2B5EF4-FFF2-40B4-BE49-F238E27FC236}">
                <a16:creationId xmlns:a16="http://schemas.microsoft.com/office/drawing/2014/main" id="{5DA7AA54-3CF9-489C-AE9F-494EEE7BA7E7}"/>
              </a:ext>
            </a:extLst>
          </p:cNvPr>
          <p:cNvSpPr/>
          <p:nvPr/>
        </p:nvSpPr>
        <p:spPr>
          <a:xfrm>
            <a:off x="7390299" y="106521"/>
            <a:ext cx="759762" cy="7668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31" y="21600"/>
                </a:moveTo>
                <a:lnTo>
                  <a:pt x="20031" y="21600"/>
                </a:lnTo>
                <a:cubicBezTo>
                  <a:pt x="19126" y="21600"/>
                  <a:pt x="18402" y="21071"/>
                  <a:pt x="17980" y="20165"/>
                </a:cubicBezTo>
                <a:cubicBezTo>
                  <a:pt x="16532" y="17069"/>
                  <a:pt x="13877" y="15029"/>
                  <a:pt x="10800" y="15029"/>
                </a:cubicBezTo>
                <a:cubicBezTo>
                  <a:pt x="7723" y="15029"/>
                  <a:pt x="5068" y="17069"/>
                  <a:pt x="3620" y="20165"/>
                </a:cubicBezTo>
                <a:cubicBezTo>
                  <a:pt x="3198" y="21071"/>
                  <a:pt x="2413" y="21600"/>
                  <a:pt x="1569" y="21600"/>
                </a:cubicBezTo>
                <a:lnTo>
                  <a:pt x="1569" y="21600"/>
                </a:lnTo>
                <a:cubicBezTo>
                  <a:pt x="724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4" y="0"/>
                  <a:pt x="1569" y="0"/>
                </a:cubicBezTo>
                <a:lnTo>
                  <a:pt x="20031" y="0"/>
                </a:lnTo>
                <a:cubicBezTo>
                  <a:pt x="20876" y="0"/>
                  <a:pt x="21600" y="906"/>
                  <a:pt x="21600" y="1964"/>
                </a:cubicBezTo>
                <a:lnTo>
                  <a:pt x="21600" y="19636"/>
                </a:lnTo>
                <a:cubicBezTo>
                  <a:pt x="21600" y="20769"/>
                  <a:pt x="20876" y="21600"/>
                  <a:pt x="20031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Dance</a:t>
            </a:r>
            <a:endParaRPr lang="en-US" sz="1400" dirty="0"/>
          </a:p>
          <a:p>
            <a:pPr algn="ctr"/>
            <a:r>
              <a:rPr lang="en-US" sz="1400" dirty="0"/>
              <a:t> </a:t>
            </a:r>
          </a:p>
          <a:p>
            <a:pPr algn="ctr"/>
            <a:endParaRPr lang="en-US" sz="1400" dirty="0"/>
          </a:p>
        </p:txBody>
      </p:sp>
      <p:sp>
        <p:nvSpPr>
          <p:cNvPr id="66" name="Shape">
            <a:extLst>
              <a:ext uri="{FF2B5EF4-FFF2-40B4-BE49-F238E27FC236}">
                <a16:creationId xmlns:a16="http://schemas.microsoft.com/office/drawing/2014/main" id="{B2961D17-33E7-465F-8FA8-28A7AA0C4CC6}"/>
              </a:ext>
            </a:extLst>
          </p:cNvPr>
          <p:cNvSpPr/>
          <p:nvPr/>
        </p:nvSpPr>
        <p:spPr>
          <a:xfrm>
            <a:off x="8985477" y="109447"/>
            <a:ext cx="771126" cy="783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3" h="21600" extrusionOk="0">
                <a:moveTo>
                  <a:pt x="20040" y="21600"/>
                </a:moveTo>
                <a:lnTo>
                  <a:pt x="19560" y="21600"/>
                </a:lnTo>
                <a:cubicBezTo>
                  <a:pt x="18840" y="21600"/>
                  <a:pt x="18240" y="21147"/>
                  <a:pt x="17880" y="20392"/>
                </a:cubicBezTo>
                <a:cubicBezTo>
                  <a:pt x="16440" y="17220"/>
                  <a:pt x="13740" y="15029"/>
                  <a:pt x="10620" y="15029"/>
                </a:cubicBezTo>
                <a:cubicBezTo>
                  <a:pt x="7500" y="15029"/>
                  <a:pt x="4800" y="17144"/>
                  <a:pt x="3360" y="20392"/>
                </a:cubicBezTo>
                <a:cubicBezTo>
                  <a:pt x="3000" y="21147"/>
                  <a:pt x="2400" y="21600"/>
                  <a:pt x="1680" y="21600"/>
                </a:cubicBezTo>
                <a:lnTo>
                  <a:pt x="1560" y="21600"/>
                </a:lnTo>
                <a:cubicBezTo>
                  <a:pt x="720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0" y="0"/>
                  <a:pt x="1560" y="0"/>
                </a:cubicBezTo>
                <a:lnTo>
                  <a:pt x="19920" y="0"/>
                </a:lnTo>
                <a:cubicBezTo>
                  <a:pt x="20760" y="0"/>
                  <a:pt x="21480" y="906"/>
                  <a:pt x="21480" y="1964"/>
                </a:cubicBezTo>
                <a:lnTo>
                  <a:pt x="21480" y="19636"/>
                </a:lnTo>
                <a:cubicBezTo>
                  <a:pt x="21600" y="20769"/>
                  <a:pt x="20880" y="21600"/>
                  <a:pt x="20040" y="2160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Strike and Field </a:t>
            </a:r>
          </a:p>
          <a:p>
            <a:pPr algn="ctr"/>
            <a:r>
              <a:rPr lang="en-US" sz="1200" dirty="0"/>
              <a:t>Intro</a:t>
            </a:r>
          </a:p>
        </p:txBody>
      </p:sp>
      <p:sp>
        <p:nvSpPr>
          <p:cNvPr id="45" name="Shape">
            <a:extLst>
              <a:ext uri="{FF2B5EF4-FFF2-40B4-BE49-F238E27FC236}">
                <a16:creationId xmlns:a16="http://schemas.microsoft.com/office/drawing/2014/main" id="{B54A898D-2A94-459B-BE55-707CDC4EB3A4}"/>
              </a:ext>
            </a:extLst>
          </p:cNvPr>
          <p:cNvSpPr/>
          <p:nvPr/>
        </p:nvSpPr>
        <p:spPr>
          <a:xfrm>
            <a:off x="5023032" y="95390"/>
            <a:ext cx="774183" cy="776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971" y="21600"/>
                </a:moveTo>
                <a:lnTo>
                  <a:pt x="19971" y="21600"/>
                </a:lnTo>
                <a:cubicBezTo>
                  <a:pt x="19126" y="21600"/>
                  <a:pt x="18402" y="21071"/>
                  <a:pt x="17980" y="20165"/>
                </a:cubicBezTo>
                <a:cubicBezTo>
                  <a:pt x="16532" y="17069"/>
                  <a:pt x="13877" y="15029"/>
                  <a:pt x="10800" y="15029"/>
                </a:cubicBezTo>
                <a:cubicBezTo>
                  <a:pt x="7723" y="15029"/>
                  <a:pt x="5068" y="17069"/>
                  <a:pt x="3620" y="20165"/>
                </a:cubicBezTo>
                <a:cubicBezTo>
                  <a:pt x="3198" y="21071"/>
                  <a:pt x="2474" y="21600"/>
                  <a:pt x="1629" y="21600"/>
                </a:cubicBezTo>
                <a:lnTo>
                  <a:pt x="1569" y="21600"/>
                </a:lnTo>
                <a:cubicBezTo>
                  <a:pt x="724" y="21600"/>
                  <a:pt x="0" y="20694"/>
                  <a:pt x="0" y="19636"/>
                </a:cubicBezTo>
                <a:lnTo>
                  <a:pt x="0" y="1964"/>
                </a:lnTo>
                <a:cubicBezTo>
                  <a:pt x="0" y="906"/>
                  <a:pt x="724" y="0"/>
                  <a:pt x="1569" y="0"/>
                </a:cubicBezTo>
                <a:lnTo>
                  <a:pt x="20031" y="0"/>
                </a:lnTo>
                <a:cubicBezTo>
                  <a:pt x="20876" y="0"/>
                  <a:pt x="21600" y="906"/>
                  <a:pt x="21600" y="1964"/>
                </a:cubicBezTo>
                <a:lnTo>
                  <a:pt x="21600" y="19636"/>
                </a:lnTo>
                <a:cubicBezTo>
                  <a:pt x="21540" y="20769"/>
                  <a:pt x="20816" y="21600"/>
                  <a:pt x="19971" y="2160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dirty="0"/>
              <a:t>Health and Fitness</a:t>
            </a:r>
            <a:endParaRPr lang="en-US" sz="1200" i="1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D4CBB6C7-F404-4F2A-9DE9-A03A7D759143}"/>
              </a:ext>
            </a:extLst>
          </p:cNvPr>
          <p:cNvSpPr/>
          <p:nvPr/>
        </p:nvSpPr>
        <p:spPr>
          <a:xfrm>
            <a:off x="5217489" y="1453943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US" sz="900" b="1" u="sng" noProof="1"/>
              <a:t>Helath and Fitness</a:t>
            </a:r>
          </a:p>
          <a:p>
            <a:pPr lvl="0" algn="ctr"/>
            <a:r>
              <a:rPr lang="en-US" sz="900" noProof="1"/>
              <a:t>Fitness Programme KS1</a:t>
            </a:r>
          </a:p>
          <a:p>
            <a:pPr lvl="0" algn="ctr"/>
            <a:endParaRPr lang="en-GB" sz="900" b="1" u="sng" noProof="1"/>
          </a:p>
          <a:p>
            <a:pPr lvl="0" algn="ctr"/>
            <a:r>
              <a:rPr lang="en-GB" sz="900" b="1" u="sng" noProof="1">
                <a:solidFill>
                  <a:srgbClr val="FF0000"/>
                </a:solidFill>
              </a:rPr>
              <a:t>Dance</a:t>
            </a:r>
          </a:p>
          <a:p>
            <a:pPr lvl="0" algn="ctr"/>
            <a:r>
              <a:rPr lang="en-GB" sz="900" noProof="1">
                <a:solidFill>
                  <a:srgbClr val="FF0000"/>
                </a:solidFill>
              </a:rPr>
              <a:t>Pedpass Unit 1</a:t>
            </a:r>
          </a:p>
          <a:p>
            <a:pPr lvl="0" algn="ctr"/>
            <a:r>
              <a:rPr lang="en-GB" sz="900" noProof="1">
                <a:solidFill>
                  <a:srgbClr val="FF0000"/>
                </a:solidFill>
              </a:rPr>
              <a:t>Toys</a:t>
            </a:r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B1BECB52-C2CD-47ED-A5E4-9F4CEC168458}"/>
              </a:ext>
            </a:extLst>
          </p:cNvPr>
          <p:cNvSpPr/>
          <p:nvPr/>
        </p:nvSpPr>
        <p:spPr>
          <a:xfrm>
            <a:off x="6786416" y="1453943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u="sng" noProof="1"/>
              <a:t>Helath and Fitness</a:t>
            </a:r>
          </a:p>
          <a:p>
            <a:pPr lvl="0" algn="ctr"/>
            <a:r>
              <a:rPr lang="en-GB" sz="900" noProof="1"/>
              <a:t>Fitness Programme KS1</a:t>
            </a:r>
          </a:p>
          <a:p>
            <a:pPr lvl="0" algn="ctr"/>
            <a:endParaRPr lang="en-GB" sz="900" b="1" u="sng" noProof="1"/>
          </a:p>
          <a:p>
            <a:pPr lvl="0" algn="ctr"/>
            <a:r>
              <a:rPr lang="en-GB" sz="900" b="1" u="sng" noProof="1">
                <a:solidFill>
                  <a:srgbClr val="FF0000"/>
                </a:solidFill>
              </a:rPr>
              <a:t>Dance</a:t>
            </a:r>
          </a:p>
          <a:p>
            <a:pPr lvl="0" algn="ctr"/>
            <a:r>
              <a:rPr lang="en-GB" sz="900" noProof="1">
                <a:solidFill>
                  <a:srgbClr val="FF0000"/>
                </a:solidFill>
              </a:rPr>
              <a:t>Pedpass Unit 1</a:t>
            </a:r>
          </a:p>
          <a:p>
            <a:pPr lvl="0" algn="ctr"/>
            <a:r>
              <a:rPr lang="en-GB" sz="900" noProof="1">
                <a:solidFill>
                  <a:srgbClr val="FF0000"/>
                </a:solidFill>
              </a:rPr>
              <a:t>Penguin Small</a:t>
            </a:r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8FE1056C-D957-46E2-A11C-BBF176E3BB39}"/>
              </a:ext>
            </a:extLst>
          </p:cNvPr>
          <p:cNvSpPr/>
          <p:nvPr/>
        </p:nvSpPr>
        <p:spPr>
          <a:xfrm>
            <a:off x="8355343" y="1497899"/>
            <a:ext cx="1377850" cy="1676208"/>
          </a:xfrm>
          <a:custGeom>
            <a:avLst/>
            <a:gdLst>
              <a:gd name="connsiteX0" fmla="*/ 83157 w 1144802"/>
              <a:gd name="connsiteY0" fmla="*/ 0 h 1973727"/>
              <a:gd name="connsiteX1" fmla="*/ 86337 w 1144802"/>
              <a:gd name="connsiteY1" fmla="*/ 0 h 1973727"/>
              <a:gd name="connsiteX2" fmla="*/ 191860 w 1144802"/>
              <a:gd name="connsiteY2" fmla="*/ 60718 h 1973727"/>
              <a:gd name="connsiteX3" fmla="*/ 572401 w 1144802"/>
              <a:gd name="connsiteY3" fmla="*/ 278228 h 1973727"/>
              <a:gd name="connsiteX4" fmla="*/ 952942 w 1144802"/>
              <a:gd name="connsiteY4" fmla="*/ 60718 h 1973727"/>
              <a:gd name="connsiteX5" fmla="*/ 1061645 w 1144802"/>
              <a:gd name="connsiteY5" fmla="*/ 0 h 1973727"/>
              <a:gd name="connsiteX6" fmla="*/ 1144802 w 1144802"/>
              <a:gd name="connsiteY6" fmla="*/ 83105 h 1973727"/>
              <a:gd name="connsiteX7" fmla="*/ 1144802 w 1144802"/>
              <a:gd name="connsiteY7" fmla="*/ 272472 h 1973727"/>
              <a:gd name="connsiteX8" fmla="*/ 1144802 w 1144802"/>
              <a:gd name="connsiteY8" fmla="*/ 1701255 h 1973727"/>
              <a:gd name="connsiteX9" fmla="*/ 1144802 w 1144802"/>
              <a:gd name="connsiteY9" fmla="*/ 1890622 h 1973727"/>
              <a:gd name="connsiteX10" fmla="*/ 1061645 w 1144802"/>
              <a:gd name="connsiteY10" fmla="*/ 1973727 h 1973727"/>
              <a:gd name="connsiteX11" fmla="*/ 83157 w 1144802"/>
              <a:gd name="connsiteY11" fmla="*/ 1973727 h 1973727"/>
              <a:gd name="connsiteX12" fmla="*/ 0 w 1144802"/>
              <a:gd name="connsiteY12" fmla="*/ 1890622 h 1973727"/>
              <a:gd name="connsiteX13" fmla="*/ 0 w 1144802"/>
              <a:gd name="connsiteY13" fmla="*/ 1701255 h 1973727"/>
              <a:gd name="connsiteX14" fmla="*/ 0 w 1144802"/>
              <a:gd name="connsiteY14" fmla="*/ 272472 h 1973727"/>
              <a:gd name="connsiteX15" fmla="*/ 0 w 1144802"/>
              <a:gd name="connsiteY15" fmla="*/ 83105 h 1973727"/>
              <a:gd name="connsiteX16" fmla="*/ 83157 w 1144802"/>
              <a:gd name="connsiteY16" fmla="*/ 0 h 1973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144802" h="1973727">
                <a:moveTo>
                  <a:pt x="83157" y="0"/>
                </a:moveTo>
                <a:lnTo>
                  <a:pt x="86337" y="0"/>
                </a:lnTo>
                <a:cubicBezTo>
                  <a:pt x="131122" y="0"/>
                  <a:pt x="169494" y="22387"/>
                  <a:pt x="191860" y="60718"/>
                </a:cubicBezTo>
                <a:cubicBezTo>
                  <a:pt x="268605" y="191901"/>
                  <a:pt x="409320" y="278228"/>
                  <a:pt x="572401" y="278228"/>
                </a:cubicBezTo>
                <a:cubicBezTo>
                  <a:pt x="735482" y="278228"/>
                  <a:pt x="876198" y="191901"/>
                  <a:pt x="952942" y="60718"/>
                </a:cubicBezTo>
                <a:cubicBezTo>
                  <a:pt x="975308" y="22387"/>
                  <a:pt x="1016913" y="0"/>
                  <a:pt x="1061645" y="0"/>
                </a:cubicBezTo>
                <a:cubicBezTo>
                  <a:pt x="1106430" y="0"/>
                  <a:pt x="1144802" y="38413"/>
                  <a:pt x="1144802" y="83105"/>
                </a:cubicBezTo>
                <a:lnTo>
                  <a:pt x="1144802" y="272472"/>
                </a:lnTo>
                <a:lnTo>
                  <a:pt x="1144802" y="1701255"/>
                </a:lnTo>
                <a:lnTo>
                  <a:pt x="1144802" y="1890622"/>
                </a:lnTo>
                <a:cubicBezTo>
                  <a:pt x="1144802" y="1935314"/>
                  <a:pt x="1106430" y="1973727"/>
                  <a:pt x="1061645" y="1973727"/>
                </a:cubicBezTo>
                <a:lnTo>
                  <a:pt x="83157" y="1973727"/>
                </a:lnTo>
                <a:cubicBezTo>
                  <a:pt x="38372" y="1973727"/>
                  <a:pt x="0" y="1935396"/>
                  <a:pt x="0" y="1890622"/>
                </a:cubicBezTo>
                <a:lnTo>
                  <a:pt x="0" y="1701255"/>
                </a:lnTo>
                <a:lnTo>
                  <a:pt x="0" y="272472"/>
                </a:lnTo>
                <a:lnTo>
                  <a:pt x="0" y="83105"/>
                </a:lnTo>
                <a:cubicBezTo>
                  <a:pt x="0" y="38413"/>
                  <a:pt x="38372" y="0"/>
                  <a:pt x="83157" y="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GB" sz="900" b="1" u="sng" noProof="1"/>
              <a:t>Personal Best Challenges</a:t>
            </a:r>
          </a:p>
          <a:p>
            <a:pPr lvl="0" algn="ctr"/>
            <a:r>
              <a:rPr lang="en-US" sz="900" noProof="1"/>
              <a:t>Introduction to Athletic Events – Running, Jumping and Throwing</a:t>
            </a:r>
          </a:p>
          <a:p>
            <a:pPr lvl="0" algn="ctr"/>
            <a:endParaRPr lang="en-US" sz="900" noProof="1"/>
          </a:p>
          <a:p>
            <a:pPr lvl="0" algn="ctr"/>
            <a:r>
              <a:rPr lang="en-US" sz="900" b="1" u="sng" noProof="1">
                <a:solidFill>
                  <a:srgbClr val="FF0000"/>
                </a:solidFill>
              </a:rPr>
              <a:t>Strike and Field</a:t>
            </a:r>
          </a:p>
          <a:p>
            <a:pPr lvl="0" algn="ctr"/>
            <a:r>
              <a:rPr lang="en-US" sz="900" b="1" u="sng" noProof="1">
                <a:solidFill>
                  <a:srgbClr val="FF0000"/>
                </a:solidFill>
              </a:rPr>
              <a:t> (Intro)</a:t>
            </a:r>
          </a:p>
          <a:p>
            <a:pPr lvl="0" algn="ctr"/>
            <a:r>
              <a:rPr lang="en-US" sz="900" noProof="1">
                <a:solidFill>
                  <a:srgbClr val="FF0000"/>
                </a:solidFill>
              </a:rPr>
              <a:t>Vehicle = Modified Cricket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B99D5904-E67E-4D3C-BB7D-39108581BD79}"/>
              </a:ext>
            </a:extLst>
          </p:cNvPr>
          <p:cNvSpPr txBox="1"/>
          <p:nvPr/>
        </p:nvSpPr>
        <p:spPr>
          <a:xfrm>
            <a:off x="135037" y="1993218"/>
            <a:ext cx="1469107" cy="411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Dance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Invasion Games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S</a:t>
            </a:r>
            <a:r>
              <a:rPr lang="en-GB" sz="1050" dirty="0">
                <a:solidFill>
                  <a:schemeClr val="tx2"/>
                </a:solidFill>
              </a:rPr>
              <a:t>trike and Field 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N</a:t>
            </a:r>
            <a:r>
              <a:rPr lang="en-GB" sz="1050" dirty="0">
                <a:solidFill>
                  <a:schemeClr val="tx2"/>
                </a:solidFill>
              </a:rPr>
              <a:t>et and Wall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Swimming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G</a:t>
            </a:r>
            <a:r>
              <a:rPr lang="en-GB" sz="1050" dirty="0" err="1">
                <a:solidFill>
                  <a:schemeClr val="tx2"/>
                </a:solidFill>
              </a:rPr>
              <a:t>ymnastics</a:t>
            </a: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A</a:t>
            </a:r>
            <a:r>
              <a:rPr lang="en-GB" sz="1050" dirty="0" err="1">
                <a:solidFill>
                  <a:schemeClr val="tx2"/>
                </a:solidFill>
              </a:rPr>
              <a:t>thletics</a:t>
            </a: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Health and Fitness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Multi Skills 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O</a:t>
            </a:r>
            <a:r>
              <a:rPr lang="en-GB" sz="1050" dirty="0">
                <a:solidFill>
                  <a:schemeClr val="tx2"/>
                </a:solidFill>
              </a:rPr>
              <a:t>AA &amp; Team Games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Leadership 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6A1C9FBB-8F19-47C3-9375-FC6257ABA0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8120" r="14045" b="9577"/>
          <a:stretch/>
        </p:blipFill>
        <p:spPr>
          <a:xfrm>
            <a:off x="1472793" y="3502880"/>
            <a:ext cx="481592" cy="468293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4A050700-9E5C-48A5-9BB4-356E1F8EEFF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034" b="77840" l="15907" r="84016">
                        <a14:backgroundMark x1="21212" y1="65000" x2="21212" y2="65000"/>
                        <a14:backgroundMark x1="21212" y1="65000" x2="21212" y2="65000"/>
                        <a14:backgroundMark x1="84848" y1="74286" x2="84848" y2="7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94" t="8308" r="7470" b="14435"/>
          <a:stretch/>
        </p:blipFill>
        <p:spPr>
          <a:xfrm>
            <a:off x="1399170" y="3837643"/>
            <a:ext cx="624457" cy="587387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E151024A-0EA0-4703-BC88-8F981C26DB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530374" y="1993219"/>
            <a:ext cx="481591" cy="45693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B14E9BDE-1304-4CCC-B4E0-1A36EC58056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034" b="77840" l="15907" r="84016">
                        <a14:backgroundMark x1="21212" y1="65000" x2="21212" y2="65000"/>
                        <a14:backgroundMark x1="21212" y1="65000" x2="21212" y2="65000"/>
                        <a14:backgroundMark x1="84848" y1="74286" x2="84848" y2="7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94" t="8308" r="7470" b="14435"/>
          <a:stretch/>
        </p:blipFill>
        <p:spPr>
          <a:xfrm>
            <a:off x="1987718" y="766669"/>
            <a:ext cx="801421" cy="771339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9EEE4C42-EA1B-445F-A2FA-D9966DDE09F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8560" b="77036" l="10000" r="90000">
                        <a14:foregroundMark x1="15909" y1="50000" x2="15909" y2="50000"/>
                        <a14:foregroundMark x1="78030" y1="59286" x2="78030" y2="59286"/>
                        <a14:foregroundMark x1="76515" y1="71429" x2="76515" y2="71429"/>
                        <a14:backgroundMark x1="73485" y1="17143" x2="73485" y2="17143"/>
                        <a14:backgroundMark x1="92424" y1="83571" x2="92424" y2="83571"/>
                        <a14:backgroundMark x1="6061" y1="65000" x2="6061" y2="6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404"/>
          <a:stretch/>
        </p:blipFill>
        <p:spPr>
          <a:xfrm>
            <a:off x="1515312" y="2345703"/>
            <a:ext cx="501619" cy="455389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834AA46A-36F7-4F1F-8A41-E30EDC8ED35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590" b="7730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102"/>
          <a:stretch/>
        </p:blipFill>
        <p:spPr>
          <a:xfrm>
            <a:off x="1368868" y="3097453"/>
            <a:ext cx="660961" cy="6114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1DDFB3-16CC-4F42-B98C-0A4ABF5FE90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189" y="2766865"/>
            <a:ext cx="424015" cy="42401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D833333-1C0B-411A-8BE7-7CDD764E514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32143" y1="40000" x2="32143" y2="40000"/>
                        <a14:foregroundMark x1="35000" y1="37143" x2="35000" y2="37143"/>
                        <a14:foregroundMark x1="47857" y1="37143" x2="47857" y2="37143"/>
                        <a14:foregroundMark x1="65000" y1="37143" x2="65000" y2="37143"/>
                        <a14:foregroundMark x1="49286" y1="54286" x2="49286" y2="54286"/>
                        <a14:foregroundMark x1="50714" y1="37143" x2="50714" y2="3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72" y="5180360"/>
            <a:ext cx="1055895" cy="985147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2FE9C00A-EFA7-46CF-9C2A-BFCC8ED0A053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00" b="95714" l="2899" r="96377">
                        <a14:foregroundMark x1="84783" y1="7857" x2="84783" y2="7857"/>
                        <a14:foregroundMark x1="92029" y1="5714" x2="92029" y2="5714"/>
                        <a14:foregroundMark x1="96377" y1="44286" x2="96377" y2="44286"/>
                        <a14:foregroundMark x1="10145" y1="83571" x2="10145" y2="83571"/>
                        <a14:foregroundMark x1="5797" y1="87857" x2="5797" y2="87857"/>
                        <a14:foregroundMark x1="3623" y1="92857" x2="3623" y2="92857"/>
                        <a14:foregroundMark x1="8696" y1="92857" x2="8696" y2="92857"/>
                        <a14:foregroundMark x1="10870" y1="92857" x2="10870" y2="92857"/>
                        <a14:foregroundMark x1="18116" y1="95000" x2="18116" y2="95000"/>
                        <a14:foregroundMark x1="32609" y1="93571" x2="32609" y2="93571"/>
                        <a14:foregroundMark x1="22464" y1="93571" x2="22464" y2="93571"/>
                        <a14:foregroundMark x1="26812" y1="93571" x2="26812" y2="93571"/>
                        <a14:foregroundMark x1="30435" y1="93571" x2="30435" y2="93571"/>
                        <a14:foregroundMark x1="37681" y1="93571" x2="37681" y2="93571"/>
                        <a14:foregroundMark x1="44203" y1="91429" x2="44203" y2="91429"/>
                        <a14:foregroundMark x1="41304" y1="95000" x2="41304" y2="95000"/>
                        <a14:foregroundMark x1="48551" y1="92857" x2="48551" y2="92857"/>
                        <a14:foregroundMark x1="47101" y1="93571" x2="47101" y2="93571"/>
                        <a14:foregroundMark x1="42754" y1="93571" x2="42754" y2="93571"/>
                        <a14:foregroundMark x1="61594" y1="93571" x2="61594" y2="93571"/>
                        <a14:foregroundMark x1="55797" y1="93571" x2="55797" y2="93571"/>
                        <a14:foregroundMark x1="48551" y1="91429" x2="48551" y2="91429"/>
                        <a14:foregroundMark x1="48551" y1="93571" x2="48551" y2="93571"/>
                        <a14:foregroundMark x1="54348" y1="93571" x2="92029" y2="97857"/>
                        <a14:foregroundMark x1="92029" y1="97857" x2="53623" y2="91429"/>
                        <a14:foregroundMark x1="53623" y1="91429" x2="89855" y2="95714"/>
                        <a14:foregroundMark x1="89855" y1="95714" x2="20290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07"/>
          <a:stretch/>
        </p:blipFill>
        <p:spPr>
          <a:xfrm>
            <a:off x="1505670" y="4270935"/>
            <a:ext cx="381371" cy="366364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4DFD11C-BC96-43C0-8B2C-C93C41E1B7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034" b="77840" l="15907" r="84016">
                        <a14:backgroundMark x1="21212" y1="65000" x2="21212" y2="65000"/>
                        <a14:backgroundMark x1="21212" y1="65000" x2="21212" y2="65000"/>
                        <a14:backgroundMark x1="84848" y1="74286" x2="84848" y2="7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94" t="8308" r="7470" b="14435"/>
          <a:stretch/>
        </p:blipFill>
        <p:spPr>
          <a:xfrm>
            <a:off x="3565968" y="759480"/>
            <a:ext cx="801421" cy="771339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775ADB06-D127-4C49-8397-970979ECA3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871999" y="852062"/>
            <a:ext cx="656444" cy="622829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33368495-6F71-4FD4-9E49-D1747AAA00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418111" y="835306"/>
            <a:ext cx="656444" cy="62282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96D7F2D-8D29-4EA6-8021-74FB6FB5AE0B}"/>
              </a:ext>
            </a:extLst>
          </p:cNvPr>
          <p:cNvSpPr/>
          <p:nvPr/>
        </p:nvSpPr>
        <p:spPr>
          <a:xfrm>
            <a:off x="3709258" y="1827347"/>
            <a:ext cx="1230767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900" b="1" u="sng" noProof="1"/>
              <a:t>Gymnastics</a:t>
            </a:r>
          </a:p>
          <a:p>
            <a:pPr lvl="0" algn="ctr"/>
            <a:r>
              <a:rPr lang="en-US" sz="900" noProof="1"/>
              <a:t>Pedpass Unit: 1 Appartus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ADD9D0-AE0E-49FB-95C9-23A017A33E73}"/>
              </a:ext>
            </a:extLst>
          </p:cNvPr>
          <p:cNvSpPr/>
          <p:nvPr/>
        </p:nvSpPr>
        <p:spPr>
          <a:xfrm>
            <a:off x="3615724" y="2465957"/>
            <a:ext cx="14469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800" b="1" u="sng" noProof="1">
                <a:solidFill>
                  <a:srgbClr val="FF0000"/>
                </a:solidFill>
              </a:rPr>
              <a:t>Games – Multi Skills</a:t>
            </a:r>
          </a:p>
          <a:p>
            <a:pPr lvl="0" algn="ctr"/>
            <a:r>
              <a:rPr lang="en-US" sz="800" noProof="1">
                <a:solidFill>
                  <a:srgbClr val="FF0000"/>
                </a:solidFill>
              </a:rPr>
              <a:t>Focus: Sending , receiving, running and jumping</a:t>
            </a:r>
            <a:endParaRPr lang="en-GB" sz="800" noProof="1">
              <a:solidFill>
                <a:srgbClr val="FF0000"/>
              </a:solidFill>
            </a:endParaRPr>
          </a:p>
        </p:txBody>
      </p:sp>
      <p:pic>
        <p:nvPicPr>
          <p:cNvPr id="154" name="Picture 153">
            <a:extLst>
              <a:ext uri="{FF2B5EF4-FFF2-40B4-BE49-F238E27FC236}">
                <a16:creationId xmlns:a16="http://schemas.microsoft.com/office/drawing/2014/main" id="{4E89E6D0-276F-47CA-9312-1958481FB5D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4967" y="877855"/>
            <a:ext cx="528736" cy="528736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B596A6E9-D5EA-4B20-A844-739CB975E35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590" b="7730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102"/>
          <a:stretch/>
        </p:blipFill>
        <p:spPr>
          <a:xfrm>
            <a:off x="10663440" y="780926"/>
            <a:ext cx="742312" cy="686679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0EA6FCED-55A6-47B1-ADC0-9B5AA447B988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00" b="95714" l="2899" r="96377">
                        <a14:foregroundMark x1="84783" y1="7857" x2="84783" y2="7857"/>
                        <a14:foregroundMark x1="92029" y1="5714" x2="92029" y2="5714"/>
                        <a14:foregroundMark x1="96377" y1="44286" x2="96377" y2="44286"/>
                        <a14:foregroundMark x1="10145" y1="83571" x2="10145" y2="83571"/>
                        <a14:foregroundMark x1="5797" y1="87857" x2="5797" y2="87857"/>
                        <a14:foregroundMark x1="3623" y1="92857" x2="3623" y2="92857"/>
                        <a14:foregroundMark x1="8696" y1="92857" x2="8696" y2="92857"/>
                        <a14:foregroundMark x1="10870" y1="92857" x2="10870" y2="92857"/>
                        <a14:foregroundMark x1="18116" y1="95000" x2="18116" y2="95000"/>
                        <a14:foregroundMark x1="32609" y1="93571" x2="32609" y2="93571"/>
                        <a14:foregroundMark x1="22464" y1="93571" x2="22464" y2="93571"/>
                        <a14:foregroundMark x1="26812" y1="93571" x2="26812" y2="93571"/>
                        <a14:foregroundMark x1="30435" y1="93571" x2="30435" y2="93571"/>
                        <a14:foregroundMark x1="37681" y1="93571" x2="37681" y2="93571"/>
                        <a14:foregroundMark x1="44203" y1="91429" x2="44203" y2="91429"/>
                        <a14:foregroundMark x1="41304" y1="95000" x2="41304" y2="95000"/>
                        <a14:foregroundMark x1="48551" y1="92857" x2="48551" y2="92857"/>
                        <a14:foregroundMark x1="47101" y1="93571" x2="47101" y2="93571"/>
                        <a14:foregroundMark x1="42754" y1="93571" x2="42754" y2="93571"/>
                        <a14:foregroundMark x1="61594" y1="93571" x2="61594" y2="93571"/>
                        <a14:foregroundMark x1="55797" y1="93571" x2="55797" y2="93571"/>
                        <a14:foregroundMark x1="48551" y1="91429" x2="48551" y2="91429"/>
                        <a14:foregroundMark x1="48551" y1="93571" x2="48551" y2="93571"/>
                        <a14:foregroundMark x1="54348" y1="93571" x2="92029" y2="97857"/>
                        <a14:foregroundMark x1="92029" y1="97857" x2="53623" y2="91429"/>
                        <a14:foregroundMark x1="53623" y1="91429" x2="89855" y2="95714"/>
                        <a14:foregroundMark x1="89855" y1="95714" x2="20290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07"/>
          <a:stretch/>
        </p:blipFill>
        <p:spPr>
          <a:xfrm>
            <a:off x="8402183" y="887970"/>
            <a:ext cx="550394" cy="528736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D2ECE49C-6DE6-4ED5-8FC5-038E55DA0EE2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00" b="95714" l="2899" r="96377">
                        <a14:foregroundMark x1="84783" y1="7857" x2="84783" y2="7857"/>
                        <a14:foregroundMark x1="92029" y1="5714" x2="92029" y2="5714"/>
                        <a14:foregroundMark x1="96377" y1="44286" x2="96377" y2="44286"/>
                        <a14:foregroundMark x1="10145" y1="83571" x2="10145" y2="83571"/>
                        <a14:foregroundMark x1="5797" y1="87857" x2="5797" y2="87857"/>
                        <a14:foregroundMark x1="3623" y1="92857" x2="3623" y2="92857"/>
                        <a14:foregroundMark x1="8696" y1="92857" x2="8696" y2="92857"/>
                        <a14:foregroundMark x1="10870" y1="92857" x2="10870" y2="92857"/>
                        <a14:foregroundMark x1="18116" y1="95000" x2="18116" y2="95000"/>
                        <a14:foregroundMark x1="32609" y1="93571" x2="32609" y2="93571"/>
                        <a14:foregroundMark x1="22464" y1="93571" x2="22464" y2="93571"/>
                        <a14:foregroundMark x1="26812" y1="93571" x2="26812" y2="93571"/>
                        <a14:foregroundMark x1="30435" y1="93571" x2="30435" y2="93571"/>
                        <a14:foregroundMark x1="37681" y1="93571" x2="37681" y2="93571"/>
                        <a14:foregroundMark x1="44203" y1="91429" x2="44203" y2="91429"/>
                        <a14:foregroundMark x1="41304" y1="95000" x2="41304" y2="95000"/>
                        <a14:foregroundMark x1="48551" y1="92857" x2="48551" y2="92857"/>
                        <a14:foregroundMark x1="47101" y1="93571" x2="47101" y2="93571"/>
                        <a14:foregroundMark x1="42754" y1="93571" x2="42754" y2="93571"/>
                        <a14:foregroundMark x1="61594" y1="93571" x2="61594" y2="93571"/>
                        <a14:foregroundMark x1="55797" y1="93571" x2="55797" y2="93571"/>
                        <a14:foregroundMark x1="48551" y1="91429" x2="48551" y2="91429"/>
                        <a14:foregroundMark x1="48551" y1="93571" x2="48551" y2="93571"/>
                        <a14:foregroundMark x1="54348" y1="93571" x2="92029" y2="97857"/>
                        <a14:foregroundMark x1="92029" y1="97857" x2="53623" y2="91429"/>
                        <a14:foregroundMark x1="53623" y1="91429" x2="89855" y2="95714"/>
                        <a14:foregroundMark x1="89855" y1="95714" x2="20290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07"/>
          <a:stretch/>
        </p:blipFill>
        <p:spPr>
          <a:xfrm>
            <a:off x="9968118" y="858871"/>
            <a:ext cx="550394" cy="528736"/>
          </a:xfrm>
          <a:prstGeom prst="rect">
            <a:avLst/>
          </a:prstGeom>
        </p:spPr>
      </p:pic>
      <p:pic>
        <p:nvPicPr>
          <p:cNvPr id="2054" name="Picture 6" descr="Image result for clipart health adn ftiness">
            <a:extLst>
              <a:ext uri="{FF2B5EF4-FFF2-40B4-BE49-F238E27FC236}">
                <a16:creationId xmlns:a16="http://schemas.microsoft.com/office/drawing/2014/main" id="{EBE98C70-16BE-4723-8044-FCAB766F6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405" y="4626139"/>
            <a:ext cx="426826" cy="47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clipart multi skills sport">
            <a:extLst>
              <a:ext uri="{FF2B5EF4-FFF2-40B4-BE49-F238E27FC236}">
                <a16:creationId xmlns:a16="http://schemas.microsoft.com/office/drawing/2014/main" id="{CC2C5096-AF11-4D06-AA93-E8414C597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141" y="5063330"/>
            <a:ext cx="510926" cy="36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8" descr="Image result for clipart multi skills sport">
            <a:extLst>
              <a:ext uri="{FF2B5EF4-FFF2-40B4-BE49-F238E27FC236}">
                <a16:creationId xmlns:a16="http://schemas.microsoft.com/office/drawing/2014/main" id="{F75C1BC3-C414-474C-A716-C80B30E4D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055" y="889694"/>
            <a:ext cx="763287" cy="54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8" descr="Image result for clipart multi skills sport">
            <a:extLst>
              <a:ext uri="{FF2B5EF4-FFF2-40B4-BE49-F238E27FC236}">
                <a16:creationId xmlns:a16="http://schemas.microsoft.com/office/drawing/2014/main" id="{8455E53C-0BFB-48EA-8257-29D087D93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797" y="877855"/>
            <a:ext cx="763287" cy="54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6" descr="Image result for clipart health adn ftiness">
            <a:extLst>
              <a:ext uri="{FF2B5EF4-FFF2-40B4-BE49-F238E27FC236}">
                <a16:creationId xmlns:a16="http://schemas.microsoft.com/office/drawing/2014/main" id="{42DC0921-967C-4619-9353-0AB71F4E6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098" y="821640"/>
            <a:ext cx="551968" cy="60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2" name="Picture 6" descr="Image result for clipart health adn ftiness">
            <a:extLst>
              <a:ext uri="{FF2B5EF4-FFF2-40B4-BE49-F238E27FC236}">
                <a16:creationId xmlns:a16="http://schemas.microsoft.com/office/drawing/2014/main" id="{B3352776-55C3-4D3D-AC7C-DDA26F446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971" y="846507"/>
            <a:ext cx="551968" cy="60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1BD90A7E-84D9-495A-99FC-8850AD8BC470}"/>
              </a:ext>
            </a:extLst>
          </p:cNvPr>
          <p:cNvGrpSpPr/>
          <p:nvPr/>
        </p:nvGrpSpPr>
        <p:grpSpPr>
          <a:xfrm>
            <a:off x="2007151" y="3356981"/>
            <a:ext cx="9398601" cy="3315303"/>
            <a:chOff x="1990544" y="3253373"/>
            <a:chExt cx="9507816" cy="3116852"/>
          </a:xfrm>
        </p:grpSpPr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FE62F151-97F6-49CC-AF43-E7A44340BC85}"/>
                </a:ext>
              </a:extLst>
            </p:cNvPr>
            <p:cNvSpPr txBox="1"/>
            <p:nvPr/>
          </p:nvSpPr>
          <p:spPr>
            <a:xfrm>
              <a:off x="4937252" y="5288466"/>
              <a:ext cx="1852762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GB" sz="1000" noProof="1">
                  <a:solidFill>
                    <a:schemeClr val="bg1"/>
                  </a:solidFill>
                </a:rPr>
                <a:t>Information about content, knowledge,skills, understanding etc. </a:t>
              </a:r>
            </a:p>
            <a:p>
              <a:r>
                <a:rPr lang="en-US" sz="1000" noProof="1">
                  <a:solidFill>
                    <a:schemeClr val="bg1"/>
                  </a:solidFill>
                </a:rPr>
                <a:t>.</a:t>
              </a:r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0ECD53CA-7EF9-42C5-A6E8-0D49D36E0917}"/>
                </a:ext>
              </a:extLst>
            </p:cNvPr>
            <p:cNvSpPr/>
            <p:nvPr/>
          </p:nvSpPr>
          <p:spPr>
            <a:xfrm>
              <a:off x="2114079" y="4655693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Gymnastics</a:t>
              </a:r>
            </a:p>
            <a:p>
              <a:pPr lvl="0" algn="ctr"/>
              <a:r>
                <a:rPr lang="en-US" sz="900" noProof="1"/>
                <a:t>Pedpass Unit: 1</a:t>
              </a:r>
            </a:p>
            <a:p>
              <a:pPr lvl="0" algn="ctr"/>
              <a:r>
                <a:rPr lang="en-US" sz="900" noProof="1"/>
                <a:t>Floorwork </a:t>
              </a:r>
              <a:endParaRPr lang="en-GB" sz="900" noProof="1"/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Playground Games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Developing</a:t>
              </a:r>
              <a:r>
                <a:rPr lang="en-GB" sz="900" noProof="1">
                  <a:solidFill>
                    <a:srgbClr val="FF0000"/>
                  </a:solidFill>
                </a:rPr>
                <a:t> fundamental throwing , catching and chasing games</a:t>
              </a:r>
            </a:p>
            <a:p>
              <a:pPr lvl="0" algn="ctr"/>
              <a:endParaRPr lang="en-GB" sz="900" b="1" u="sng" noProof="1"/>
            </a:p>
          </p:txBody>
        </p:sp>
        <p:sp>
          <p:nvSpPr>
            <p:cNvPr id="125" name="Shape">
              <a:extLst>
                <a:ext uri="{FF2B5EF4-FFF2-40B4-BE49-F238E27FC236}">
                  <a16:creationId xmlns:a16="http://schemas.microsoft.com/office/drawing/2014/main" id="{ACA09305-F6A2-4D56-BBD8-C83B85F8C3A6}"/>
                </a:ext>
              </a:extLst>
            </p:cNvPr>
            <p:cNvSpPr/>
            <p:nvPr/>
          </p:nvSpPr>
          <p:spPr>
            <a:xfrm>
              <a:off x="6755648" y="3301692"/>
              <a:ext cx="737866" cy="77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Health and Fitness</a:t>
              </a:r>
              <a:endParaRPr lang="en-US" sz="1200" i="1" dirty="0"/>
            </a:p>
            <a:p>
              <a:pPr algn="ctr"/>
              <a:endParaRPr lang="en-US" sz="1400" dirty="0"/>
            </a:p>
            <a:p>
              <a:pPr algn="ctr"/>
              <a:r>
                <a:rPr lang="en-US" sz="1400" dirty="0"/>
                <a:t> </a:t>
              </a:r>
            </a:p>
            <a:p>
              <a:pPr algn="ctr"/>
              <a:endParaRPr lang="en-US" sz="1400" dirty="0"/>
            </a:p>
          </p:txBody>
        </p:sp>
        <p:sp>
          <p:nvSpPr>
            <p:cNvPr id="126" name="Shape">
              <a:extLst>
                <a:ext uri="{FF2B5EF4-FFF2-40B4-BE49-F238E27FC236}">
                  <a16:creationId xmlns:a16="http://schemas.microsoft.com/office/drawing/2014/main" id="{0245EAF3-2E3C-4B17-8B14-70DD8DCB92E6}"/>
                </a:ext>
              </a:extLst>
            </p:cNvPr>
            <p:cNvSpPr/>
            <p:nvPr/>
          </p:nvSpPr>
          <p:spPr>
            <a:xfrm>
              <a:off x="8304994" y="3302639"/>
              <a:ext cx="824872" cy="783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Personal Best Challenges</a:t>
              </a:r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35B3E6D5-C638-4512-B7AC-F75710175A76}"/>
                </a:ext>
              </a:extLst>
            </p:cNvPr>
            <p:cNvSpPr/>
            <p:nvPr/>
          </p:nvSpPr>
          <p:spPr>
            <a:xfrm>
              <a:off x="3713947" y="466555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US" sz="900" noProof="1"/>
            </a:p>
            <a:p>
              <a:pPr lvl="0" algn="ctr"/>
              <a:endParaRPr lang="en-US" sz="900" b="1" u="sng" noProof="1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0BFCB357-747C-40EC-BC7A-8C92FFCC2694}"/>
                </a:ext>
              </a:extLst>
            </p:cNvPr>
            <p:cNvSpPr/>
            <p:nvPr/>
          </p:nvSpPr>
          <p:spPr>
            <a:xfrm>
              <a:off x="5282875" y="466555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noProof="1"/>
                <a:t>Information about content, knowledge,skills, understanding etc. </a:t>
              </a:r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9882A6AF-D9B6-4BF0-A22C-F627198E8A62}"/>
                </a:ext>
              </a:extLst>
            </p:cNvPr>
            <p:cNvSpPr/>
            <p:nvPr/>
          </p:nvSpPr>
          <p:spPr>
            <a:xfrm>
              <a:off x="6851802" y="466555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noProof="1"/>
                <a:t>Throwing and catching skills</a:t>
              </a:r>
              <a:endParaRPr lang="en-GB" sz="900" noProof="1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EA05AB03-CD08-40B3-B07D-2DCE8E14DE66}"/>
                </a:ext>
              </a:extLst>
            </p:cNvPr>
            <p:cNvSpPr/>
            <p:nvPr/>
          </p:nvSpPr>
          <p:spPr>
            <a:xfrm>
              <a:off x="9989657" y="466555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Personal Best Challenges</a:t>
              </a:r>
            </a:p>
            <a:p>
              <a:pPr lvl="0" algn="ctr"/>
              <a:r>
                <a:rPr lang="en-US" sz="900" noProof="1"/>
                <a:t>Introduction to Athletic Events – Running, Jumping and Throwing</a:t>
              </a:r>
            </a:p>
            <a:p>
              <a:pPr lvl="0" algn="ctr"/>
              <a:endParaRPr lang="en-GB" sz="900" b="1" u="sng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Net and Wall Games (intro)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Vehicle = Tennis</a:t>
              </a:r>
              <a:endParaRPr lang="en-US" sz="900" noProof="1"/>
            </a:p>
          </p:txBody>
        </p:sp>
        <p:sp>
          <p:nvSpPr>
            <p:cNvPr id="131" name="Shape">
              <a:extLst>
                <a:ext uri="{FF2B5EF4-FFF2-40B4-BE49-F238E27FC236}">
                  <a16:creationId xmlns:a16="http://schemas.microsoft.com/office/drawing/2014/main" id="{07526100-5C32-4FBC-8736-78750BC1AD27}"/>
                </a:ext>
              </a:extLst>
            </p:cNvPr>
            <p:cNvSpPr/>
            <p:nvPr/>
          </p:nvSpPr>
          <p:spPr>
            <a:xfrm>
              <a:off x="9947984" y="3310479"/>
              <a:ext cx="836691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Personal Best Challenges</a:t>
              </a:r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FF175348-83E2-4ABB-BBED-F2DF88F92FE8}"/>
                </a:ext>
              </a:extLst>
            </p:cNvPr>
            <p:cNvSpPr txBox="1"/>
            <p:nvPr/>
          </p:nvSpPr>
          <p:spPr>
            <a:xfrm>
              <a:off x="2809326" y="3253373"/>
              <a:ext cx="7613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Games  - </a:t>
              </a:r>
            </a:p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Ball Skills</a:t>
              </a:r>
            </a:p>
          </p:txBody>
        </p: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3BDFA8C2-E875-449D-A5AF-37563F885855}"/>
                </a:ext>
              </a:extLst>
            </p:cNvPr>
            <p:cNvGrpSpPr/>
            <p:nvPr/>
          </p:nvGrpSpPr>
          <p:grpSpPr>
            <a:xfrm>
              <a:off x="1990544" y="3278284"/>
              <a:ext cx="1586924" cy="778915"/>
              <a:chOff x="1936362" y="49468"/>
              <a:chExt cx="1446479" cy="778915"/>
            </a:xfrm>
          </p:grpSpPr>
          <p:sp>
            <p:nvSpPr>
              <p:cNvPr id="134" name="Shape">
                <a:extLst>
                  <a:ext uri="{FF2B5EF4-FFF2-40B4-BE49-F238E27FC236}">
                    <a16:creationId xmlns:a16="http://schemas.microsoft.com/office/drawing/2014/main" id="{E228E15D-1903-42CF-B7EC-146EB6C14D0F}"/>
                  </a:ext>
                </a:extLst>
              </p:cNvPr>
              <p:cNvSpPr/>
              <p:nvPr/>
            </p:nvSpPr>
            <p:spPr>
              <a:xfrm>
                <a:off x="1936362" y="49468"/>
                <a:ext cx="697297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dirty="0">
                    <a:solidFill>
                      <a:srgbClr val="FFFFFF"/>
                    </a:solidFill>
                  </a:rPr>
                  <a:t> </a:t>
                </a:r>
                <a:r>
                  <a:rPr lang="en-US" sz="1050" dirty="0">
                    <a:solidFill>
                      <a:srgbClr val="FFFFFF"/>
                    </a:solidFill>
                  </a:rPr>
                  <a:t>Gymnastics</a:t>
                </a:r>
                <a:endParaRPr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35" name="Shape">
                <a:extLst>
                  <a:ext uri="{FF2B5EF4-FFF2-40B4-BE49-F238E27FC236}">
                    <a16:creationId xmlns:a16="http://schemas.microsoft.com/office/drawing/2014/main" id="{90BD30B3-23BD-467C-AFF6-1C38CB09797F}"/>
                  </a:ext>
                </a:extLst>
              </p:cNvPr>
              <p:cNvSpPr/>
              <p:nvPr/>
            </p:nvSpPr>
            <p:spPr>
              <a:xfrm>
                <a:off x="2625590" y="51678"/>
                <a:ext cx="757251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Playground Games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6" name="Group 135">
              <a:extLst>
                <a:ext uri="{FF2B5EF4-FFF2-40B4-BE49-F238E27FC236}">
                  <a16:creationId xmlns:a16="http://schemas.microsoft.com/office/drawing/2014/main" id="{0360F0C0-48A1-45A3-8661-EE89E13033A9}"/>
                </a:ext>
              </a:extLst>
            </p:cNvPr>
            <p:cNvGrpSpPr/>
            <p:nvPr/>
          </p:nvGrpSpPr>
          <p:grpSpPr>
            <a:xfrm>
              <a:off x="3629589" y="3259658"/>
              <a:ext cx="1456139" cy="776705"/>
              <a:chOff x="2031134" y="57255"/>
              <a:chExt cx="1327270" cy="776705"/>
            </a:xfrm>
            <a:solidFill>
              <a:schemeClr val="accent5"/>
            </a:solidFill>
          </p:grpSpPr>
          <p:sp>
            <p:nvSpPr>
              <p:cNvPr id="137" name="Shape">
                <a:extLst>
                  <a:ext uri="{FF2B5EF4-FFF2-40B4-BE49-F238E27FC236}">
                    <a16:creationId xmlns:a16="http://schemas.microsoft.com/office/drawing/2014/main" id="{A79D59FF-DD59-4DA5-BD53-470961710076}"/>
                  </a:ext>
                </a:extLst>
              </p:cNvPr>
              <p:cNvSpPr/>
              <p:nvPr/>
            </p:nvSpPr>
            <p:spPr>
              <a:xfrm>
                <a:off x="2031134" y="57255"/>
                <a:ext cx="709427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050" dirty="0">
                    <a:solidFill>
                      <a:schemeClr val="bg1"/>
                    </a:solidFill>
                  </a:rPr>
                  <a:t>Gymnastics</a:t>
                </a:r>
                <a:r>
                  <a:rPr lang="en-US" sz="1600" dirty="0">
                    <a:solidFill>
                      <a:schemeClr val="bg1"/>
                    </a:solidFill>
                  </a:rPr>
                  <a:t> </a:t>
                </a:r>
              </a:p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endParaRPr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8" name="Shape">
                <a:extLst>
                  <a:ext uri="{FF2B5EF4-FFF2-40B4-BE49-F238E27FC236}">
                    <a16:creationId xmlns:a16="http://schemas.microsoft.com/office/drawing/2014/main" id="{856EB800-D734-4021-88A2-F8A1BFDC97C7}"/>
                  </a:ext>
                </a:extLst>
              </p:cNvPr>
              <p:cNvSpPr/>
              <p:nvPr/>
            </p:nvSpPr>
            <p:spPr>
              <a:xfrm>
                <a:off x="2678509" y="60193"/>
                <a:ext cx="679895" cy="7737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Games – Multi Skills </a:t>
                </a:r>
              </a:p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 </a:t>
                </a:r>
                <a:endParaRPr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39" name="Shape">
              <a:extLst>
                <a:ext uri="{FF2B5EF4-FFF2-40B4-BE49-F238E27FC236}">
                  <a16:creationId xmlns:a16="http://schemas.microsoft.com/office/drawing/2014/main" id="{3F10704F-6310-4167-80EE-EA582B98BA86}"/>
                </a:ext>
              </a:extLst>
            </p:cNvPr>
            <p:cNvSpPr/>
            <p:nvPr/>
          </p:nvSpPr>
          <p:spPr>
            <a:xfrm>
              <a:off x="10695480" y="3310479"/>
              <a:ext cx="802880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Net and Wall </a:t>
              </a:r>
            </a:p>
            <a:p>
              <a:pPr algn="ctr"/>
              <a:r>
                <a:rPr lang="en-US" sz="1200" dirty="0"/>
                <a:t>Intro</a:t>
              </a:r>
            </a:p>
            <a:p>
              <a:pPr algn="ctr"/>
              <a:r>
                <a:rPr lang="en-US" sz="1200" dirty="0"/>
                <a:t> </a:t>
              </a:r>
            </a:p>
          </p:txBody>
        </p:sp>
        <p:sp>
          <p:nvSpPr>
            <p:cNvPr id="140" name="Shape">
              <a:extLst>
                <a:ext uri="{FF2B5EF4-FFF2-40B4-BE49-F238E27FC236}">
                  <a16:creationId xmlns:a16="http://schemas.microsoft.com/office/drawing/2014/main" id="{8B1D9776-19A2-4B2B-AB19-F25ACB2B2473}"/>
                </a:ext>
              </a:extLst>
            </p:cNvPr>
            <p:cNvSpPr/>
            <p:nvPr/>
          </p:nvSpPr>
          <p:spPr>
            <a:xfrm>
              <a:off x="5854149" y="3293054"/>
              <a:ext cx="793435" cy="77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</p:txBody>
        </p:sp>
        <p:sp>
          <p:nvSpPr>
            <p:cNvPr id="141" name="Shape">
              <a:extLst>
                <a:ext uri="{FF2B5EF4-FFF2-40B4-BE49-F238E27FC236}">
                  <a16:creationId xmlns:a16="http://schemas.microsoft.com/office/drawing/2014/main" id="{93F32145-9CE4-4307-A6AF-8B8A4F63E20D}"/>
                </a:ext>
              </a:extLst>
            </p:cNvPr>
            <p:cNvSpPr/>
            <p:nvPr/>
          </p:nvSpPr>
          <p:spPr>
            <a:xfrm>
              <a:off x="7459064" y="3302639"/>
              <a:ext cx="759762" cy="766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  <a:endParaRPr lang="en-US" sz="1400" dirty="0"/>
            </a:p>
            <a:p>
              <a:pPr algn="ctr"/>
              <a:r>
                <a:rPr lang="en-US" sz="1400" dirty="0"/>
                <a:t> </a:t>
              </a:r>
            </a:p>
            <a:p>
              <a:pPr algn="ctr"/>
              <a:endParaRPr lang="en-US" sz="1400" dirty="0"/>
            </a:p>
          </p:txBody>
        </p:sp>
        <p:sp>
          <p:nvSpPr>
            <p:cNvPr id="142" name="Shape">
              <a:extLst>
                <a:ext uri="{FF2B5EF4-FFF2-40B4-BE49-F238E27FC236}">
                  <a16:creationId xmlns:a16="http://schemas.microsoft.com/office/drawing/2014/main" id="{37FDBF0E-A747-4AE9-98B0-DA418A849C6F}"/>
                </a:ext>
              </a:extLst>
            </p:cNvPr>
            <p:cNvSpPr/>
            <p:nvPr/>
          </p:nvSpPr>
          <p:spPr>
            <a:xfrm>
              <a:off x="9054242" y="3305565"/>
              <a:ext cx="771126" cy="783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Strike and Field </a:t>
              </a:r>
            </a:p>
            <a:p>
              <a:pPr algn="ctr"/>
              <a:r>
                <a:rPr lang="en-US" sz="1200" dirty="0"/>
                <a:t>Intro</a:t>
              </a:r>
            </a:p>
          </p:txBody>
        </p:sp>
        <p:sp>
          <p:nvSpPr>
            <p:cNvPr id="143" name="Shape">
              <a:extLst>
                <a:ext uri="{FF2B5EF4-FFF2-40B4-BE49-F238E27FC236}">
                  <a16:creationId xmlns:a16="http://schemas.microsoft.com/office/drawing/2014/main" id="{9E05AD81-BF4F-44AB-B209-4415858D2CAF}"/>
                </a:ext>
              </a:extLst>
            </p:cNvPr>
            <p:cNvSpPr/>
            <p:nvPr/>
          </p:nvSpPr>
          <p:spPr>
            <a:xfrm>
              <a:off x="5091797" y="3291508"/>
              <a:ext cx="774183" cy="77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Health and Fitness</a:t>
              </a:r>
              <a:endParaRPr lang="en-US" sz="1200" i="1" dirty="0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F1146D0B-2EE4-4A3D-8D97-655261DB606A}"/>
                </a:ext>
              </a:extLst>
            </p:cNvPr>
            <p:cNvSpPr/>
            <p:nvPr/>
          </p:nvSpPr>
          <p:spPr>
            <a:xfrm>
              <a:off x="5286254" y="4650061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Helath and Fitness</a:t>
              </a:r>
            </a:p>
            <a:p>
              <a:pPr lvl="0" algn="ctr"/>
              <a:r>
                <a:rPr lang="en-US" sz="900" noProof="1"/>
                <a:t>Fitness Programme KS1</a:t>
              </a:r>
            </a:p>
            <a:p>
              <a:pPr lvl="0" algn="ctr"/>
              <a:endParaRPr lang="en-GB" sz="900" b="1" u="sng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Dance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Pedpass Unit 1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Growing Up</a:t>
              </a:r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2265D5E8-605C-4A2F-BD46-1AB9BEE8DF6D}"/>
                </a:ext>
              </a:extLst>
            </p:cNvPr>
            <p:cNvSpPr/>
            <p:nvPr/>
          </p:nvSpPr>
          <p:spPr>
            <a:xfrm>
              <a:off x="6855181" y="4650061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Helath and Fitness</a:t>
              </a:r>
            </a:p>
            <a:p>
              <a:pPr lvl="0" algn="ctr"/>
              <a:r>
                <a:rPr lang="en-GB" sz="900" noProof="1"/>
                <a:t>Fitness Programme KS1</a:t>
              </a:r>
            </a:p>
            <a:p>
              <a:pPr lvl="0" algn="ctr"/>
              <a:endParaRPr lang="en-GB" sz="900" b="1" u="sng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Dance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Pedpass Unit 1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Pirates</a:t>
              </a:r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BBE460AC-0A10-4CA8-B7C1-598EBBB50BDA}"/>
                </a:ext>
              </a:extLst>
            </p:cNvPr>
            <p:cNvSpPr/>
            <p:nvPr/>
          </p:nvSpPr>
          <p:spPr>
            <a:xfrm>
              <a:off x="8424108" y="469401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Personal Best Challenges</a:t>
              </a:r>
            </a:p>
            <a:p>
              <a:pPr lvl="0" algn="ctr"/>
              <a:r>
                <a:rPr lang="en-US" sz="900" noProof="1"/>
                <a:t>Introduction to Athletic Events – Running, Jumping and Throwing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Strike and Field</a:t>
              </a:r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 (Intro)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Vehicle = Modified Cricket</a:t>
              </a:r>
            </a:p>
          </p:txBody>
        </p:sp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191A2A37-393B-4B72-B374-73D1BDA583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2056483" y="3962787"/>
              <a:ext cx="801421" cy="771339"/>
            </a:xfrm>
            <a:prstGeom prst="rect">
              <a:avLst/>
            </a:prstGeom>
          </p:spPr>
        </p:pic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7D3ACFAB-702B-4F1E-89B0-0DBD9840AFB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3634733" y="3955598"/>
              <a:ext cx="801421" cy="771339"/>
            </a:xfrm>
            <a:prstGeom prst="rect">
              <a:avLst/>
            </a:prstGeom>
          </p:spPr>
        </p:pic>
        <p:pic>
          <p:nvPicPr>
            <p:cNvPr id="150" name="Picture 149">
              <a:extLst>
                <a:ext uri="{FF2B5EF4-FFF2-40B4-BE49-F238E27FC236}">
                  <a16:creationId xmlns:a16="http://schemas.microsoft.com/office/drawing/2014/main" id="{8C8BBAC0-A435-4A1F-8402-56F9C80AD16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5940764" y="4048180"/>
              <a:ext cx="656444" cy="622829"/>
            </a:xfrm>
            <a:prstGeom prst="rect">
              <a:avLst/>
            </a:prstGeom>
          </p:spPr>
        </p:pic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5FF23FCC-2685-47FB-ABCB-90D10F9F3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7486876" y="4031424"/>
              <a:ext cx="656444" cy="622829"/>
            </a:xfrm>
            <a:prstGeom prst="rect">
              <a:avLst/>
            </a:prstGeom>
          </p:spPr>
        </p:pic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46F4E40A-33EC-44B7-969A-EABBAB3EA0DD}"/>
                </a:ext>
              </a:extLst>
            </p:cNvPr>
            <p:cNvSpPr/>
            <p:nvPr/>
          </p:nvSpPr>
          <p:spPr>
            <a:xfrm>
              <a:off x="3778023" y="5023465"/>
              <a:ext cx="1230767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GB" sz="900" b="1" u="sng" noProof="1"/>
                <a:t>Gymnastics</a:t>
              </a:r>
            </a:p>
            <a:p>
              <a:pPr lvl="0" algn="ctr"/>
              <a:r>
                <a:rPr lang="en-US" sz="900" noProof="1"/>
                <a:t>Pedpass Unit: 1 Appartus</a:t>
              </a: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8201DB1A-32CF-46EB-A6D3-FF52C6EAE884}"/>
                </a:ext>
              </a:extLst>
            </p:cNvPr>
            <p:cNvSpPr/>
            <p:nvPr/>
          </p:nvSpPr>
          <p:spPr>
            <a:xfrm>
              <a:off x="3684489" y="5662075"/>
              <a:ext cx="144690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en-US" sz="800" b="1" u="sng" noProof="1">
                  <a:solidFill>
                    <a:srgbClr val="FF0000"/>
                  </a:solidFill>
                </a:rPr>
                <a:t>Games – Multi Skills</a:t>
              </a:r>
            </a:p>
            <a:p>
              <a:pPr lvl="0" algn="ctr"/>
              <a:r>
                <a:rPr lang="en-US" sz="800" noProof="1">
                  <a:solidFill>
                    <a:srgbClr val="FF0000"/>
                  </a:solidFill>
                </a:rPr>
                <a:t>Focus: Sending , receiving, running and jumping</a:t>
              </a:r>
              <a:endParaRPr lang="en-GB" sz="800" noProof="1">
                <a:solidFill>
                  <a:srgbClr val="FF0000"/>
                </a:solidFill>
              </a:endParaRPr>
            </a:p>
          </p:txBody>
        </p:sp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0F54E3CB-5182-4473-8CEC-A6A84A9AE4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10022367" y="4038216"/>
              <a:ext cx="550394" cy="528736"/>
            </a:xfrm>
            <a:prstGeom prst="rect">
              <a:avLst/>
            </a:prstGeom>
          </p:spPr>
        </p:pic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1181F38B-F406-4809-84E2-A7C1DDBA96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8460819" y="4065145"/>
              <a:ext cx="550394" cy="528736"/>
            </a:xfrm>
            <a:prstGeom prst="rect">
              <a:avLst/>
            </a:prstGeom>
          </p:spPr>
        </p:pic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A053AC08-CB67-4877-9988-D6527FFCE5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8590" b="77308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102"/>
            <a:stretch/>
          </p:blipFill>
          <p:spPr>
            <a:xfrm>
              <a:off x="10725764" y="3984528"/>
              <a:ext cx="742312" cy="686679"/>
            </a:xfrm>
            <a:prstGeom prst="rect">
              <a:avLst/>
            </a:prstGeom>
          </p:spPr>
        </p:pic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CFF6A93A-CB25-4EDD-B205-F8254AD343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1875" y="4073833"/>
              <a:ext cx="528736" cy="528736"/>
            </a:xfrm>
            <a:prstGeom prst="rect">
              <a:avLst/>
            </a:prstGeom>
          </p:spPr>
        </p:pic>
        <p:pic>
          <p:nvPicPr>
            <p:cNvPr id="165" name="Picture 8" descr="Image result for clipart multi skills sport">
              <a:extLst>
                <a:ext uri="{FF2B5EF4-FFF2-40B4-BE49-F238E27FC236}">
                  <a16:creationId xmlns:a16="http://schemas.microsoft.com/office/drawing/2014/main" id="{BA36BDA5-BF94-46A6-B7A5-686D248282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8557" y="4054077"/>
              <a:ext cx="763287" cy="547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8" name="Picture 8" descr="Image result for clipart multi skills sport">
              <a:extLst>
                <a:ext uri="{FF2B5EF4-FFF2-40B4-BE49-F238E27FC236}">
                  <a16:creationId xmlns:a16="http://schemas.microsoft.com/office/drawing/2014/main" id="{06481D38-54E7-4EC9-82D7-D5623DF845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43583" y="4067858"/>
              <a:ext cx="763287" cy="547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3" name="Picture 6" descr="Image result for clipart health adn ftiness">
              <a:extLst>
                <a:ext uri="{FF2B5EF4-FFF2-40B4-BE49-F238E27FC236}">
                  <a16:creationId xmlns:a16="http://schemas.microsoft.com/office/drawing/2014/main" id="{E167E51F-7ACE-426A-A6A2-23636299DD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1423" y="4046010"/>
              <a:ext cx="551968" cy="608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4" name="Picture 6" descr="Image result for clipart health adn ftiness">
              <a:extLst>
                <a:ext uri="{FF2B5EF4-FFF2-40B4-BE49-F238E27FC236}">
                  <a16:creationId xmlns:a16="http://schemas.microsoft.com/office/drawing/2014/main" id="{9DEFAACC-2F15-4205-A77A-5783B51806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2877" y="4048513"/>
              <a:ext cx="551968" cy="608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8" name="Picture 10" descr="Image result for clipart leadership sport">
            <a:extLst>
              <a:ext uri="{FF2B5EF4-FFF2-40B4-BE49-F238E27FC236}">
                <a16:creationId xmlns:a16="http://schemas.microsoft.com/office/drawing/2014/main" id="{6E51990F-293B-4A8E-93EE-CE72A5FC64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3"/>
          <a:stretch/>
        </p:blipFill>
        <p:spPr bwMode="auto">
          <a:xfrm>
            <a:off x="1459932" y="5777304"/>
            <a:ext cx="538139" cy="58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908FB17-9150-4769-98C8-6592C7E364A5}"/>
              </a:ext>
            </a:extLst>
          </p:cNvPr>
          <p:cNvPicPr/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51" y="814086"/>
            <a:ext cx="1260000" cy="126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4105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7FAD0F-3D7D-4BD3-AAD1-DA629F896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0767" y="1473457"/>
            <a:ext cx="801104" cy="8011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DAAEFA-48E1-4723-992E-67B8EA730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6770" y="4170271"/>
            <a:ext cx="801233" cy="776705"/>
          </a:xfrm>
          <a:prstGeom prst="rect">
            <a:avLst/>
          </a:prstGeom>
        </p:spPr>
      </p:pic>
      <p:sp>
        <p:nvSpPr>
          <p:cNvPr id="139" name="Title 1">
            <a:extLst>
              <a:ext uri="{FF2B5EF4-FFF2-40B4-BE49-F238E27FC236}">
                <a16:creationId xmlns:a16="http://schemas.microsoft.com/office/drawing/2014/main" id="{59538D9A-488B-48C0-8E9B-512936A740BB}"/>
              </a:ext>
            </a:extLst>
          </p:cNvPr>
          <p:cNvSpPr txBox="1">
            <a:spLocks/>
          </p:cNvSpPr>
          <p:nvPr/>
        </p:nvSpPr>
        <p:spPr>
          <a:xfrm>
            <a:off x="-495654" y="-25711"/>
            <a:ext cx="3199201" cy="1081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382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7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Physical Education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 Curriculum</a:t>
            </a:r>
            <a:b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Overview</a:t>
            </a:r>
            <a:br>
              <a:rPr lang="en-GB" sz="1600" b="1" dirty="0">
                <a:solidFill>
                  <a:srgbClr val="FF0000"/>
                </a:solidFill>
                <a:latin typeface="Calibri" panose="020F0502020204030204"/>
                <a:ea typeface="+mn-ea"/>
                <a:cs typeface="+mn-cs"/>
              </a:rPr>
            </a:br>
            <a:endParaRPr lang="en-GB" sz="16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BD8F4DF6-5D9D-4B45-80F6-D062503D14EF}"/>
              </a:ext>
            </a:extLst>
          </p:cNvPr>
          <p:cNvSpPr txBox="1"/>
          <p:nvPr/>
        </p:nvSpPr>
        <p:spPr>
          <a:xfrm>
            <a:off x="194127" y="1993219"/>
            <a:ext cx="1396177" cy="411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Dance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Invasion Games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S</a:t>
            </a:r>
            <a:r>
              <a:rPr lang="en-GB" sz="1050" dirty="0">
                <a:solidFill>
                  <a:schemeClr val="tx2"/>
                </a:solidFill>
              </a:rPr>
              <a:t>trike and Field 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N</a:t>
            </a:r>
            <a:r>
              <a:rPr lang="en-GB" sz="1050" dirty="0">
                <a:solidFill>
                  <a:schemeClr val="tx2"/>
                </a:solidFill>
              </a:rPr>
              <a:t>et and Wall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Swimming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G</a:t>
            </a:r>
            <a:r>
              <a:rPr lang="en-GB" sz="1050" dirty="0" err="1">
                <a:solidFill>
                  <a:schemeClr val="tx2"/>
                </a:solidFill>
              </a:rPr>
              <a:t>ymnastics</a:t>
            </a: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A</a:t>
            </a:r>
            <a:r>
              <a:rPr lang="en-GB" sz="1050" dirty="0" err="1">
                <a:solidFill>
                  <a:schemeClr val="tx2"/>
                </a:solidFill>
              </a:rPr>
              <a:t>thletics</a:t>
            </a: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Health and Fitness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Multi Skills 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O</a:t>
            </a:r>
            <a:r>
              <a:rPr lang="en-GB" sz="1050" dirty="0">
                <a:solidFill>
                  <a:schemeClr val="tx2"/>
                </a:solidFill>
              </a:rPr>
              <a:t>AA &amp; Team Games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Leadership </a:t>
            </a:r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4E7A10D7-7F04-4E23-AACF-70402E6FF87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034" b="77840" l="15907" r="84016">
                        <a14:backgroundMark x1="21212" y1="65000" x2="21212" y2="65000"/>
                        <a14:backgroundMark x1="21212" y1="65000" x2="21212" y2="65000"/>
                        <a14:backgroundMark x1="84848" y1="74286" x2="84848" y2="7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94" t="8308" r="7470" b="14435"/>
          <a:stretch/>
        </p:blipFill>
        <p:spPr>
          <a:xfrm>
            <a:off x="1490337" y="3837644"/>
            <a:ext cx="533290" cy="501632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A3B8DAA-9B4A-407A-97B3-6CBAC1C7CE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600683" y="1993219"/>
            <a:ext cx="411282" cy="390221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47CEF600-29F3-44E7-A739-44007912C0D6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560" b="77036" l="10000" r="90000">
                        <a14:foregroundMark x1="15909" y1="50000" x2="15909" y2="50000"/>
                        <a14:foregroundMark x1="78030" y1="59286" x2="78030" y2="59286"/>
                        <a14:foregroundMark x1="76515" y1="71429" x2="76515" y2="71429"/>
                        <a14:backgroundMark x1="73485" y1="17143" x2="73485" y2="17143"/>
                        <a14:backgroundMark x1="92424" y1="83571" x2="92424" y2="83571"/>
                        <a14:backgroundMark x1="6061" y1="65000" x2="6061" y2="6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404"/>
          <a:stretch/>
        </p:blipFill>
        <p:spPr>
          <a:xfrm>
            <a:off x="1588545" y="2345703"/>
            <a:ext cx="428386" cy="388905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64A16C07-6BB8-4F32-9EBD-12D53B2FA23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590" b="7730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102"/>
          <a:stretch/>
        </p:blipFill>
        <p:spPr>
          <a:xfrm>
            <a:off x="1465364" y="3097453"/>
            <a:ext cx="564465" cy="522161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27281B1B-6638-49D5-9A94-CF6034154A3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093" y="2766865"/>
            <a:ext cx="362111" cy="362111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5754AA0A-B7B0-4B6B-B143-2769BA3B7FA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>
                        <a14:foregroundMark x1="32143" y1="40000" x2="32143" y2="40000"/>
                        <a14:foregroundMark x1="35000" y1="37143" x2="35000" y2="37143"/>
                        <a14:foregroundMark x1="47857" y1="37143" x2="47857" y2="37143"/>
                        <a14:foregroundMark x1="65000" y1="37143" x2="65000" y2="37143"/>
                        <a14:foregroundMark x1="49286" y1="54286" x2="49286" y2="54286"/>
                        <a14:foregroundMark x1="50714" y1="37143" x2="50714" y2="3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27" y="5180360"/>
            <a:ext cx="901740" cy="841321"/>
          </a:xfrm>
          <a:prstGeom prst="rect">
            <a:avLst/>
          </a:prstGeom>
        </p:spPr>
      </p:pic>
      <p:pic>
        <p:nvPicPr>
          <p:cNvPr id="129" name="Picture 8" descr="Image result for clipart multi skills sport">
            <a:extLst>
              <a:ext uri="{FF2B5EF4-FFF2-40B4-BE49-F238E27FC236}">
                <a16:creationId xmlns:a16="http://schemas.microsoft.com/office/drawing/2014/main" id="{A4A3D1F3-91A4-451A-A368-0899BA4B7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733" y="5063330"/>
            <a:ext cx="436334" cy="3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4EF598BE-2DC1-4438-A3AD-600FC7A14CBA}"/>
              </a:ext>
            </a:extLst>
          </p:cNvPr>
          <p:cNvGrpSpPr/>
          <p:nvPr/>
        </p:nvGrpSpPr>
        <p:grpSpPr>
          <a:xfrm>
            <a:off x="1907533" y="53146"/>
            <a:ext cx="9533308" cy="3254065"/>
            <a:chOff x="1907533" y="53146"/>
            <a:chExt cx="9453287" cy="3138189"/>
          </a:xfrm>
        </p:grpSpPr>
        <p:sp>
          <p:nvSpPr>
            <p:cNvPr id="128" name="Shape">
              <a:extLst>
                <a:ext uri="{FF2B5EF4-FFF2-40B4-BE49-F238E27FC236}">
                  <a16:creationId xmlns:a16="http://schemas.microsoft.com/office/drawing/2014/main" id="{673E11D4-6447-44B7-8CF5-C0A16DF922D6}"/>
                </a:ext>
              </a:extLst>
            </p:cNvPr>
            <p:cNvSpPr/>
            <p:nvPr/>
          </p:nvSpPr>
          <p:spPr>
            <a:xfrm>
              <a:off x="10603981" y="114361"/>
              <a:ext cx="756839" cy="8044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Swimming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ACE2C60E-4996-4919-9156-0BDCC15237BE}"/>
                </a:ext>
              </a:extLst>
            </p:cNvPr>
            <p:cNvSpPr txBox="1"/>
            <p:nvPr/>
          </p:nvSpPr>
          <p:spPr>
            <a:xfrm>
              <a:off x="4868487" y="2092348"/>
              <a:ext cx="1852762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GB" sz="1000" noProof="1">
                  <a:solidFill>
                    <a:schemeClr val="bg1"/>
                  </a:solidFill>
                </a:rPr>
                <a:t>Information about content, knowledge,skills, understanding etc. </a:t>
              </a:r>
            </a:p>
            <a:p>
              <a:r>
                <a:rPr lang="en-US" sz="1000" noProof="1">
                  <a:solidFill>
                    <a:schemeClr val="bg1"/>
                  </a:solidFill>
                </a:rPr>
                <a:t>.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CA1888BE-E0A6-418A-89F2-C729BD5A51B5}"/>
                </a:ext>
              </a:extLst>
            </p:cNvPr>
            <p:cNvSpPr txBox="1"/>
            <p:nvPr/>
          </p:nvSpPr>
          <p:spPr>
            <a:xfrm>
              <a:off x="5735180" y="834137"/>
              <a:ext cx="1314624" cy="26161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r>
                <a:rPr lang="en-US" sz="1100" b="1" noProof="1">
                  <a:solidFill>
                    <a:schemeClr val="bg1"/>
                  </a:solidFill>
                </a:rPr>
                <a:t>Subject Unit</a:t>
              </a:r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20B1AA0B-A3A5-4F7C-B857-565F8B100D3E}"/>
                </a:ext>
              </a:extLst>
            </p:cNvPr>
            <p:cNvGrpSpPr/>
            <p:nvPr/>
          </p:nvGrpSpPr>
          <p:grpSpPr>
            <a:xfrm>
              <a:off x="1907533" y="53146"/>
              <a:ext cx="1628004" cy="795358"/>
              <a:chOff x="2069442" y="53146"/>
              <a:chExt cx="1255909" cy="780814"/>
            </a:xfrm>
          </p:grpSpPr>
          <p:sp>
            <p:nvSpPr>
              <p:cNvPr id="83" name="Shape">
                <a:extLst>
                  <a:ext uri="{FF2B5EF4-FFF2-40B4-BE49-F238E27FC236}">
                    <a16:creationId xmlns:a16="http://schemas.microsoft.com/office/drawing/2014/main" id="{2002C89C-6A10-4AB1-BC70-F9A1F16C31A5}"/>
                  </a:ext>
                </a:extLst>
              </p:cNvPr>
              <p:cNvSpPr/>
              <p:nvPr/>
            </p:nvSpPr>
            <p:spPr>
              <a:xfrm>
                <a:off x="2069442" y="57255"/>
                <a:ext cx="671119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600" dirty="0"/>
                  <a:t> </a:t>
                </a:r>
                <a:r>
                  <a:rPr lang="en-US" sz="1200" dirty="0">
                    <a:solidFill>
                      <a:srgbClr val="FFFFFF"/>
                    </a:solidFill>
                  </a:rPr>
                  <a:t>Invasion Games </a:t>
                </a:r>
                <a:endParaRPr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Shape">
                <a:extLst>
                  <a:ext uri="{FF2B5EF4-FFF2-40B4-BE49-F238E27FC236}">
                    <a16:creationId xmlns:a16="http://schemas.microsoft.com/office/drawing/2014/main" id="{EA08B7F2-9F01-4288-8990-CFFAC4FD9327}"/>
                  </a:ext>
                </a:extLst>
              </p:cNvPr>
              <p:cNvSpPr/>
              <p:nvPr/>
            </p:nvSpPr>
            <p:spPr>
              <a:xfrm>
                <a:off x="2637222" y="53146"/>
                <a:ext cx="688129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1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US" sz="1100" dirty="0">
                    <a:solidFill>
                      <a:schemeClr val="bg1"/>
                    </a:solidFill>
                  </a:rPr>
                  <a:t>Gymnastics 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65B0E7C5-4881-4945-A7E8-4120D9CB3AFA}"/>
                </a:ext>
              </a:extLst>
            </p:cNvPr>
            <p:cNvGrpSpPr/>
            <p:nvPr/>
          </p:nvGrpSpPr>
          <p:grpSpPr>
            <a:xfrm>
              <a:off x="3621089" y="83735"/>
              <a:ext cx="1468315" cy="784964"/>
              <a:chOff x="2069442" y="57255"/>
              <a:chExt cx="1338368" cy="784964"/>
            </a:xfrm>
            <a:solidFill>
              <a:schemeClr val="accent5"/>
            </a:solidFill>
          </p:grpSpPr>
          <p:sp>
            <p:nvSpPr>
              <p:cNvPr id="86" name="Shape">
                <a:extLst>
                  <a:ext uri="{FF2B5EF4-FFF2-40B4-BE49-F238E27FC236}">
                    <a16:creationId xmlns:a16="http://schemas.microsoft.com/office/drawing/2014/main" id="{99AE4E75-7D81-49A4-9946-672823A103BB}"/>
                  </a:ext>
                </a:extLst>
              </p:cNvPr>
              <p:cNvSpPr/>
              <p:nvPr/>
            </p:nvSpPr>
            <p:spPr>
              <a:xfrm>
                <a:off x="2069442" y="57255"/>
                <a:ext cx="671119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Health </a:t>
                </a:r>
              </a:p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and Fitness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Shape">
                <a:extLst>
                  <a:ext uri="{FF2B5EF4-FFF2-40B4-BE49-F238E27FC236}">
                    <a16:creationId xmlns:a16="http://schemas.microsoft.com/office/drawing/2014/main" id="{672C29A9-1EEB-4CF1-9B0D-7FA2991832A5}"/>
                  </a:ext>
                </a:extLst>
              </p:cNvPr>
              <p:cNvSpPr/>
              <p:nvPr/>
            </p:nvSpPr>
            <p:spPr>
              <a:xfrm>
                <a:off x="2632499" y="65514"/>
                <a:ext cx="775311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dirty="0">
                    <a:solidFill>
                      <a:schemeClr val="bg1"/>
                    </a:solidFill>
                  </a:rPr>
                  <a:t> </a:t>
                </a:r>
                <a:r>
                  <a:rPr lang="en-US" sz="1050" dirty="0">
                    <a:solidFill>
                      <a:schemeClr val="bg1"/>
                    </a:solidFill>
                  </a:rPr>
                  <a:t>Gymnastics</a:t>
                </a:r>
              </a:p>
              <a:p>
                <a:pPr algn="ctr"/>
                <a:r>
                  <a:rPr lang="en-US" sz="1050" dirty="0">
                    <a:solidFill>
                      <a:schemeClr val="bg1"/>
                    </a:solidFill>
                  </a:rPr>
                  <a:t> 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7" name="Shape">
              <a:extLst>
                <a:ext uri="{FF2B5EF4-FFF2-40B4-BE49-F238E27FC236}">
                  <a16:creationId xmlns:a16="http://schemas.microsoft.com/office/drawing/2014/main" id="{C1F19911-E503-4518-BC02-71817D217DA2}"/>
                </a:ext>
              </a:extLst>
            </p:cNvPr>
            <p:cNvSpPr/>
            <p:nvPr/>
          </p:nvSpPr>
          <p:spPr>
            <a:xfrm>
              <a:off x="5145108" y="96098"/>
              <a:ext cx="761306" cy="77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</p:txBody>
        </p:sp>
        <p:sp>
          <p:nvSpPr>
            <p:cNvPr id="120" name="Shape">
              <a:extLst>
                <a:ext uri="{FF2B5EF4-FFF2-40B4-BE49-F238E27FC236}">
                  <a16:creationId xmlns:a16="http://schemas.microsoft.com/office/drawing/2014/main" id="{F7B9C480-161A-4589-8FD0-08B36926687E}"/>
                </a:ext>
              </a:extLst>
            </p:cNvPr>
            <p:cNvSpPr/>
            <p:nvPr/>
          </p:nvSpPr>
          <p:spPr>
            <a:xfrm>
              <a:off x="9903605" y="114360"/>
              <a:ext cx="771126" cy="7971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Athletics </a:t>
              </a:r>
              <a:endParaRPr lang="en-US" sz="1200" i="1" dirty="0"/>
            </a:p>
          </p:txBody>
        </p:sp>
        <p:sp>
          <p:nvSpPr>
            <p:cNvPr id="121" name="Shape">
              <a:extLst>
                <a:ext uri="{FF2B5EF4-FFF2-40B4-BE49-F238E27FC236}">
                  <a16:creationId xmlns:a16="http://schemas.microsoft.com/office/drawing/2014/main" id="{6F94B3D9-0B15-4C60-8B4F-55A8550A1627}"/>
                </a:ext>
              </a:extLst>
            </p:cNvPr>
            <p:cNvSpPr/>
            <p:nvPr/>
          </p:nvSpPr>
          <p:spPr>
            <a:xfrm>
              <a:off x="5798958" y="96098"/>
              <a:ext cx="761306" cy="766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Swimming</a:t>
              </a:r>
            </a:p>
          </p:txBody>
        </p:sp>
        <p:sp>
          <p:nvSpPr>
            <p:cNvPr id="122" name="Shape">
              <a:extLst>
                <a:ext uri="{FF2B5EF4-FFF2-40B4-BE49-F238E27FC236}">
                  <a16:creationId xmlns:a16="http://schemas.microsoft.com/office/drawing/2014/main" id="{7331DF3F-7E2A-4806-A111-CC9CD0FDF714}"/>
                </a:ext>
              </a:extLst>
            </p:cNvPr>
            <p:cNvSpPr/>
            <p:nvPr/>
          </p:nvSpPr>
          <p:spPr>
            <a:xfrm>
              <a:off x="7383761" y="96098"/>
              <a:ext cx="761306" cy="766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Swimming</a:t>
              </a:r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123" name="Shape">
              <a:extLst>
                <a:ext uri="{FF2B5EF4-FFF2-40B4-BE49-F238E27FC236}">
                  <a16:creationId xmlns:a16="http://schemas.microsoft.com/office/drawing/2014/main" id="{5D3A81B0-11FC-40BF-9D14-041DE80E97B6}"/>
                </a:ext>
              </a:extLst>
            </p:cNvPr>
            <p:cNvSpPr/>
            <p:nvPr/>
          </p:nvSpPr>
          <p:spPr>
            <a:xfrm>
              <a:off x="9013393" y="112312"/>
              <a:ext cx="775973" cy="775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Swimming</a:t>
              </a:r>
            </a:p>
          </p:txBody>
        </p:sp>
        <p:sp>
          <p:nvSpPr>
            <p:cNvPr id="118" name="Shape">
              <a:extLst>
                <a:ext uri="{FF2B5EF4-FFF2-40B4-BE49-F238E27FC236}">
                  <a16:creationId xmlns:a16="http://schemas.microsoft.com/office/drawing/2014/main" id="{15E9F838-19B2-4117-AEB2-E9AE957E7CC4}"/>
                </a:ext>
              </a:extLst>
            </p:cNvPr>
            <p:cNvSpPr/>
            <p:nvPr/>
          </p:nvSpPr>
          <p:spPr>
            <a:xfrm>
              <a:off x="6728554" y="96395"/>
              <a:ext cx="697929" cy="77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274E0EDF-070B-4C66-9555-A2CF7C45C389}"/>
                </a:ext>
              </a:extLst>
            </p:cNvPr>
            <p:cNvSpPr/>
            <p:nvPr/>
          </p:nvSpPr>
          <p:spPr>
            <a:xfrm>
              <a:off x="3662080" y="151512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Helath and Fitness</a:t>
              </a:r>
            </a:p>
            <a:p>
              <a:pPr lvl="0" algn="ctr"/>
              <a:r>
                <a:rPr lang="en-GB" sz="900" noProof="1"/>
                <a:t>Helath and Fitness Programme LKS2</a:t>
              </a:r>
              <a:endParaRPr lang="en-US" sz="900" noProof="1"/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Gymnatics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3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Apparatus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C500F8C-39DD-4F04-98B6-600596BAECA6}"/>
                </a:ext>
              </a:extLst>
            </p:cNvPr>
            <p:cNvSpPr/>
            <p:nvPr/>
          </p:nvSpPr>
          <p:spPr>
            <a:xfrm>
              <a:off x="5231008" y="151512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Dance</a:t>
              </a:r>
            </a:p>
            <a:p>
              <a:pPr lvl="0" algn="ctr"/>
              <a:r>
                <a:rPr lang="en-US" sz="900" noProof="1"/>
                <a:t>Pedpass Unit: 3</a:t>
              </a:r>
            </a:p>
            <a:p>
              <a:pPr lvl="0" algn="ctr"/>
              <a:r>
                <a:rPr lang="en-US" sz="900" noProof="1"/>
                <a:t>Machines</a:t>
              </a:r>
            </a:p>
            <a:p>
              <a:pPr lvl="0" algn="ctr"/>
              <a:endParaRPr lang="en-GB" sz="900" b="1" u="sng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Swimming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STA Awards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6B9D45C7-A2B7-433F-B5CD-BEC5961FAA7F}"/>
                </a:ext>
              </a:extLst>
            </p:cNvPr>
            <p:cNvSpPr/>
            <p:nvPr/>
          </p:nvSpPr>
          <p:spPr>
            <a:xfrm>
              <a:off x="6799935" y="151512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Dance</a:t>
              </a:r>
            </a:p>
            <a:p>
              <a:pPr lvl="0" algn="ctr"/>
              <a:r>
                <a:rPr lang="en-US" sz="900" noProof="1"/>
                <a:t>Pedpass Unit 3: </a:t>
              </a:r>
            </a:p>
            <a:p>
              <a:pPr lvl="0" algn="ctr"/>
              <a:r>
                <a:rPr lang="en-US" sz="900" noProof="1"/>
                <a:t>Holidays</a:t>
              </a:r>
              <a:endParaRPr lang="en-GB" sz="900" noProof="1"/>
            </a:p>
            <a:p>
              <a:pPr lvl="0" algn="ctr"/>
              <a:endParaRPr lang="en-GB" sz="900" b="1" u="sng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Swimming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 STA Awards</a:t>
              </a:r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2D18AF56-8671-4C0A-8977-7F91423E9982}"/>
                </a:ext>
              </a:extLst>
            </p:cNvPr>
            <p:cNvSpPr/>
            <p:nvPr/>
          </p:nvSpPr>
          <p:spPr>
            <a:xfrm>
              <a:off x="8368863" y="151512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Strike and Field</a:t>
              </a:r>
            </a:p>
            <a:p>
              <a:pPr lvl="0" algn="ctr"/>
              <a:r>
                <a:rPr lang="en-US" sz="900" noProof="1"/>
                <a:t>Pedpass Unit:1</a:t>
              </a:r>
            </a:p>
            <a:p>
              <a:pPr lvl="0" algn="ctr"/>
              <a:r>
                <a:rPr lang="en-US" sz="900" noProof="1"/>
                <a:t>Vehicle = Cricket</a:t>
              </a:r>
            </a:p>
            <a:p>
              <a:pPr lvl="0" algn="ctr"/>
              <a:endParaRPr lang="en-US" sz="900" b="1" u="sng" noProof="1"/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Swimming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STA Awards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0FA3A570-611D-4BB4-BCE1-4FE7B2FAC974}"/>
                </a:ext>
              </a:extLst>
            </p:cNvPr>
            <p:cNvSpPr/>
            <p:nvPr/>
          </p:nvSpPr>
          <p:spPr>
            <a:xfrm>
              <a:off x="9937790" y="1515127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Athletics</a:t>
              </a:r>
            </a:p>
            <a:p>
              <a:pPr lvl="0" algn="ctr"/>
              <a:r>
                <a:rPr lang="en-US" sz="900" noProof="1"/>
                <a:t>Pedpass Unit:1</a:t>
              </a:r>
            </a:p>
            <a:p>
              <a:pPr lvl="0" algn="ctr"/>
              <a:r>
                <a:rPr lang="en-US" sz="900" noProof="1"/>
                <a:t>Running, Jumping and Throwing</a:t>
              </a:r>
            </a:p>
            <a:p>
              <a:pPr lvl="0" algn="ctr"/>
              <a:endParaRPr lang="en-US" sz="900" b="1" u="sng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Swimming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STA Awards 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DA042C03-48F5-4FA6-A8F5-EC153420812D}"/>
                </a:ext>
              </a:extLst>
            </p:cNvPr>
            <p:cNvSpPr/>
            <p:nvPr/>
          </p:nvSpPr>
          <p:spPr>
            <a:xfrm>
              <a:off x="2021319" y="1501694"/>
              <a:ext cx="1449683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Invasion Games </a:t>
              </a:r>
            </a:p>
            <a:p>
              <a:pPr lvl="0" algn="ctr"/>
              <a:r>
                <a:rPr lang="en-US" sz="900" noProof="1"/>
                <a:t>Pedpass Unit: 1</a:t>
              </a:r>
              <a:endParaRPr lang="en-GB" sz="900" noProof="1"/>
            </a:p>
            <a:p>
              <a:pPr lvl="0" algn="ctr"/>
              <a:r>
                <a:rPr lang="en-US" sz="900" noProof="1"/>
                <a:t>Vehicle = Football / Skittleball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Gymnastics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Pedpass Unit 3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Floorwork</a:t>
              </a:r>
            </a:p>
          </p:txBody>
        </p:sp>
        <p:sp>
          <p:nvSpPr>
            <p:cNvPr id="119" name="Shape">
              <a:extLst>
                <a:ext uri="{FF2B5EF4-FFF2-40B4-BE49-F238E27FC236}">
                  <a16:creationId xmlns:a16="http://schemas.microsoft.com/office/drawing/2014/main" id="{07AB71BC-6C20-4B91-AADF-41CCCDBB2070}"/>
                </a:ext>
              </a:extLst>
            </p:cNvPr>
            <p:cNvSpPr/>
            <p:nvPr/>
          </p:nvSpPr>
          <p:spPr>
            <a:xfrm>
              <a:off x="8299902" y="106876"/>
              <a:ext cx="755082" cy="783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Strike and Field </a:t>
              </a:r>
              <a:endParaRPr lang="en-US" sz="1200" i="1" dirty="0"/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6BC58D6C-428C-4373-A8AB-B4266AC0F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6721249" y="900289"/>
              <a:ext cx="656444" cy="622829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4D5AF8A2-1E4A-46EC-AB74-9DFB1982213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5135225" y="888168"/>
              <a:ext cx="656444" cy="622829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466C262-114B-418C-A971-555D984238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1985957" y="772688"/>
              <a:ext cx="743776" cy="67671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1D18231-0F45-4407-B074-3CE7E880D4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2988" y="861529"/>
              <a:ext cx="574509" cy="574509"/>
            </a:xfrm>
            <a:prstGeom prst="rect">
              <a:avLst/>
            </a:prstGeom>
          </p:spPr>
        </p:pic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592CC2B8-A698-480C-9CF4-D3CE8E8DD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9984610" y="900289"/>
              <a:ext cx="581829" cy="558934"/>
            </a:xfrm>
            <a:prstGeom prst="rect">
              <a:avLst/>
            </a:prstGeom>
          </p:spPr>
        </p:pic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13F9FA3E-BF44-4708-AED3-3FA55697C9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5905348" y="875622"/>
              <a:ext cx="573393" cy="557560"/>
            </a:xfrm>
            <a:prstGeom prst="rect">
              <a:avLst/>
            </a:prstGeom>
          </p:spPr>
        </p:pic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B59F3F78-65EF-4AB0-B9B2-070A14509C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7489844" y="844318"/>
              <a:ext cx="573393" cy="557560"/>
            </a:xfrm>
            <a:prstGeom prst="rect">
              <a:avLst/>
            </a:prstGeom>
          </p:spPr>
        </p:pic>
        <p:pic>
          <p:nvPicPr>
            <p:cNvPr id="141" name="Picture 140">
              <a:extLst>
                <a:ext uri="{FF2B5EF4-FFF2-40B4-BE49-F238E27FC236}">
                  <a16:creationId xmlns:a16="http://schemas.microsoft.com/office/drawing/2014/main" id="{EFD8696C-0B99-469D-9264-48691F0B8F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9142180" y="814694"/>
              <a:ext cx="573393" cy="557560"/>
            </a:xfrm>
            <a:prstGeom prst="rect">
              <a:avLst/>
            </a:prstGeom>
          </p:spPr>
        </p:pic>
        <p:pic>
          <p:nvPicPr>
            <p:cNvPr id="150" name="Picture 149">
              <a:extLst>
                <a:ext uri="{FF2B5EF4-FFF2-40B4-BE49-F238E27FC236}">
                  <a16:creationId xmlns:a16="http://schemas.microsoft.com/office/drawing/2014/main" id="{92816F5B-22C4-4771-9080-CD12F7080F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10712273" y="891843"/>
              <a:ext cx="573393" cy="557560"/>
            </a:xfrm>
            <a:prstGeom prst="rect">
              <a:avLst/>
            </a:prstGeom>
          </p:spPr>
        </p:pic>
        <p:pic>
          <p:nvPicPr>
            <p:cNvPr id="165" name="Picture 164">
              <a:extLst>
                <a:ext uri="{FF2B5EF4-FFF2-40B4-BE49-F238E27FC236}">
                  <a16:creationId xmlns:a16="http://schemas.microsoft.com/office/drawing/2014/main" id="{0BB14AE4-453F-46AA-A420-2E34611660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4286800" y="809925"/>
              <a:ext cx="751962" cy="707323"/>
            </a:xfrm>
            <a:prstGeom prst="rect">
              <a:avLst/>
            </a:prstGeom>
          </p:spPr>
        </p:pic>
        <p:pic>
          <p:nvPicPr>
            <p:cNvPr id="166" name="Picture 6" descr="Image result for clipart health adn ftiness">
              <a:extLst>
                <a:ext uri="{FF2B5EF4-FFF2-40B4-BE49-F238E27FC236}">
                  <a16:creationId xmlns:a16="http://schemas.microsoft.com/office/drawing/2014/main" id="{F014C568-C450-45B1-B1CD-24DABBA8AC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8994" y="875622"/>
              <a:ext cx="556182" cy="613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4D2471C6-C7F1-48CA-B693-8CDDB06B54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2773725" y="813648"/>
              <a:ext cx="751962" cy="707323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CBD5B249-AB4B-42B1-BFB6-91EC2A3B894F}"/>
              </a:ext>
            </a:extLst>
          </p:cNvPr>
          <p:cNvGrpSpPr/>
          <p:nvPr/>
        </p:nvGrpSpPr>
        <p:grpSpPr>
          <a:xfrm>
            <a:off x="1518719" y="3383071"/>
            <a:ext cx="10029608" cy="3360568"/>
            <a:chOff x="1518719" y="3383071"/>
            <a:chExt cx="9922122" cy="3084000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1BB6173A-4863-4B30-B88C-08C5FAC7CC90}"/>
                </a:ext>
              </a:extLst>
            </p:cNvPr>
            <p:cNvGrpSpPr/>
            <p:nvPr/>
          </p:nvGrpSpPr>
          <p:grpSpPr>
            <a:xfrm>
              <a:off x="1902032" y="3393494"/>
              <a:ext cx="1606415" cy="783001"/>
              <a:chOff x="2071626" y="58319"/>
              <a:chExt cx="1265979" cy="783001"/>
            </a:xfrm>
          </p:grpSpPr>
          <p:sp>
            <p:nvSpPr>
              <p:cNvPr id="90" name="Shape">
                <a:extLst>
                  <a:ext uri="{FF2B5EF4-FFF2-40B4-BE49-F238E27FC236}">
                    <a16:creationId xmlns:a16="http://schemas.microsoft.com/office/drawing/2014/main" id="{E78F6495-B217-4FBF-A12D-19AE98136425}"/>
                  </a:ext>
                </a:extLst>
              </p:cNvPr>
              <p:cNvSpPr/>
              <p:nvPr/>
            </p:nvSpPr>
            <p:spPr>
              <a:xfrm>
                <a:off x="2666486" y="64615"/>
                <a:ext cx="671119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Shape">
                <a:extLst>
                  <a:ext uri="{FF2B5EF4-FFF2-40B4-BE49-F238E27FC236}">
                    <a16:creationId xmlns:a16="http://schemas.microsoft.com/office/drawing/2014/main" id="{04AA3295-8294-42C8-BD93-5BE2771E88ED}"/>
                  </a:ext>
                </a:extLst>
              </p:cNvPr>
              <p:cNvSpPr/>
              <p:nvPr/>
            </p:nvSpPr>
            <p:spPr>
              <a:xfrm>
                <a:off x="2071626" y="58319"/>
                <a:ext cx="675454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Swimming</a:t>
                </a:r>
                <a:endParaRPr lang="en-US" sz="1200" i="1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US" dirty="0">
                    <a:solidFill>
                      <a:srgbClr val="FFFFFF"/>
                    </a:solidFill>
                  </a:rPr>
                  <a:t> </a:t>
                </a:r>
                <a:endParaRPr dirty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7" name="Shape">
              <a:extLst>
                <a:ext uri="{FF2B5EF4-FFF2-40B4-BE49-F238E27FC236}">
                  <a16:creationId xmlns:a16="http://schemas.microsoft.com/office/drawing/2014/main" id="{33692AA1-63A4-4256-8ACD-679E24B56DC8}"/>
                </a:ext>
              </a:extLst>
            </p:cNvPr>
            <p:cNvSpPr/>
            <p:nvPr/>
          </p:nvSpPr>
          <p:spPr>
            <a:xfrm>
              <a:off x="2631672" y="3398712"/>
              <a:ext cx="892004" cy="7911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87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100" dirty="0">
                  <a:solidFill>
                    <a:schemeClr val="bg1"/>
                  </a:solidFill>
                </a:rPr>
                <a:t>Invasion Games</a:t>
              </a:r>
              <a:endParaRPr 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3FE67A58-1427-49FB-B49E-61F7AFB90A0D}"/>
                </a:ext>
              </a:extLst>
            </p:cNvPr>
            <p:cNvSpPr/>
            <p:nvPr/>
          </p:nvSpPr>
          <p:spPr>
            <a:xfrm>
              <a:off x="2093152" y="4790863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noProof="1"/>
                <a:t>Information about content, knowledge,skills, understanding etc. </a:t>
              </a:r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2429207F-D582-4ECF-8351-1E379B593934}"/>
                </a:ext>
              </a:extLst>
            </p:cNvPr>
            <p:cNvSpPr/>
            <p:nvPr/>
          </p:nvSpPr>
          <p:spPr>
            <a:xfrm>
              <a:off x="3662080" y="4790863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noProof="1"/>
                <a:t>Information about content, knowledge,skills, understanding etc. </a:t>
              </a:r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C5562C28-3853-4246-B162-AA110A0BA147}"/>
                </a:ext>
              </a:extLst>
            </p:cNvPr>
            <p:cNvSpPr/>
            <p:nvPr/>
          </p:nvSpPr>
          <p:spPr>
            <a:xfrm>
              <a:off x="5231008" y="4790863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Dance</a:t>
              </a:r>
            </a:p>
            <a:p>
              <a:pPr lvl="0" algn="ctr"/>
              <a:r>
                <a:rPr lang="en-GB" sz="900" noProof="1"/>
                <a:t>Pedpass Unit 4: </a:t>
              </a:r>
            </a:p>
            <a:p>
              <a:pPr lvl="0" algn="ctr"/>
              <a:r>
                <a:rPr lang="en-GB" sz="900" noProof="1"/>
                <a:t>Body Actions</a:t>
              </a:r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Gymnastics</a:t>
              </a:r>
              <a:endParaRPr lang="en-US" sz="900" b="1" u="sng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4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Floorwork 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88E78166-5FDD-4006-B3BF-7F544137B22A}"/>
                </a:ext>
              </a:extLst>
            </p:cNvPr>
            <p:cNvSpPr/>
            <p:nvPr/>
          </p:nvSpPr>
          <p:spPr>
            <a:xfrm>
              <a:off x="6799935" y="4790863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Dance</a:t>
              </a:r>
            </a:p>
            <a:p>
              <a:pPr lvl="0" algn="ctr"/>
              <a:r>
                <a:rPr lang="en-US" sz="900" noProof="1"/>
                <a:t>Pedpass Unit 4: </a:t>
              </a:r>
            </a:p>
            <a:p>
              <a:pPr lvl="0" algn="ctr"/>
              <a:r>
                <a:rPr lang="en-GB" sz="900" noProof="1"/>
                <a:t>Egyptians</a:t>
              </a:r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Gymnastics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Pedpass Unit: 4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Apparatus</a:t>
              </a:r>
              <a:endParaRPr lang="en-GB" sz="900" noProof="1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B89A78D5-0FA1-4E8F-A198-F574BEE27430}"/>
                </a:ext>
              </a:extLst>
            </p:cNvPr>
            <p:cNvSpPr/>
            <p:nvPr/>
          </p:nvSpPr>
          <p:spPr>
            <a:xfrm>
              <a:off x="8276880" y="4790863"/>
              <a:ext cx="1532433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Health and Fitness</a:t>
              </a:r>
            </a:p>
            <a:p>
              <a:pPr lvl="0" algn="ctr"/>
              <a:r>
                <a:rPr lang="en-GB" sz="900" noProof="1"/>
                <a:t>Health and Fitmess Programme LKS2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S</a:t>
              </a:r>
              <a:r>
                <a:rPr lang="en-GB" sz="900" b="1" u="sng" noProof="1">
                  <a:solidFill>
                    <a:srgbClr val="FF0000"/>
                  </a:solidFill>
                </a:rPr>
                <a:t>triking &amp; Fielding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</a:t>
              </a:r>
              <a:r>
                <a:rPr lang="en-GB" sz="900" noProof="1">
                  <a:solidFill>
                    <a:srgbClr val="FF0000"/>
                  </a:solidFill>
                </a:rPr>
                <a:t>edpass Unit: 2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V</a:t>
              </a:r>
              <a:r>
                <a:rPr lang="en-GB" sz="900" noProof="1">
                  <a:solidFill>
                    <a:srgbClr val="FF0000"/>
                  </a:solidFill>
                </a:rPr>
                <a:t>ehicles = Cricket </a:t>
              </a:r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CFFE38A9-0499-45E9-AF55-8282FEC98276}"/>
                </a:ext>
              </a:extLst>
            </p:cNvPr>
            <p:cNvSpPr/>
            <p:nvPr/>
          </p:nvSpPr>
          <p:spPr>
            <a:xfrm>
              <a:off x="9908408" y="4790863"/>
              <a:ext cx="1532433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Net and Wall</a:t>
              </a:r>
            </a:p>
            <a:p>
              <a:pPr lvl="0" algn="ctr"/>
              <a:r>
                <a:rPr lang="en-US" sz="900" noProof="1"/>
                <a:t>P</a:t>
              </a:r>
              <a:r>
                <a:rPr lang="en-GB" sz="900" noProof="1"/>
                <a:t>edpass Unit: 2</a:t>
              </a:r>
            </a:p>
            <a:p>
              <a:pPr lvl="0" algn="ctr"/>
              <a:r>
                <a:rPr lang="en-US" sz="900" noProof="1"/>
                <a:t>V</a:t>
              </a:r>
              <a:r>
                <a:rPr lang="en-GB" sz="900" noProof="1"/>
                <a:t>ehicle = Tennis</a:t>
              </a:r>
            </a:p>
            <a:p>
              <a:pPr lvl="0" algn="ctr"/>
              <a:endParaRPr lang="en-US" sz="900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A</a:t>
              </a:r>
              <a:r>
                <a:rPr lang="en-GB" sz="900" b="1" u="sng" noProof="1">
                  <a:solidFill>
                    <a:srgbClr val="FF0000"/>
                  </a:solidFill>
                </a:rPr>
                <a:t>thletics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</a:t>
              </a:r>
              <a:r>
                <a:rPr lang="en-GB" sz="900" noProof="1">
                  <a:solidFill>
                    <a:srgbClr val="FF0000"/>
                  </a:solidFill>
                </a:rPr>
                <a:t>edpass Unit: 2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Running, Jumping and Throwing </a:t>
              </a:r>
            </a:p>
          </p:txBody>
        </p:sp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D4E35D97-F3DA-4B92-B671-133874878C6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5092370" y="4159775"/>
              <a:ext cx="656444" cy="622829"/>
            </a:xfrm>
            <a:prstGeom prst="rect">
              <a:avLst/>
            </a:prstGeom>
          </p:spPr>
        </p:pic>
        <p:sp>
          <p:nvSpPr>
            <p:cNvPr id="94" name="Shape">
              <a:extLst>
                <a:ext uri="{FF2B5EF4-FFF2-40B4-BE49-F238E27FC236}">
                  <a16:creationId xmlns:a16="http://schemas.microsoft.com/office/drawing/2014/main" id="{18D92622-598F-4498-9A84-F137884534B5}"/>
                </a:ext>
              </a:extLst>
            </p:cNvPr>
            <p:cNvSpPr/>
            <p:nvPr/>
          </p:nvSpPr>
          <p:spPr>
            <a:xfrm>
              <a:off x="5122195" y="3383071"/>
              <a:ext cx="761306" cy="77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</p:txBody>
        </p:sp>
        <p:sp>
          <p:nvSpPr>
            <p:cNvPr id="95" name="Shape">
              <a:extLst>
                <a:ext uri="{FF2B5EF4-FFF2-40B4-BE49-F238E27FC236}">
                  <a16:creationId xmlns:a16="http://schemas.microsoft.com/office/drawing/2014/main" id="{5892D3B3-BB15-4157-9F21-C7ED4F1A1DF0}"/>
                </a:ext>
              </a:extLst>
            </p:cNvPr>
            <p:cNvSpPr/>
            <p:nvPr/>
          </p:nvSpPr>
          <p:spPr>
            <a:xfrm>
              <a:off x="6705641" y="3383368"/>
              <a:ext cx="761306" cy="77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106" name="Shape">
              <a:extLst>
                <a:ext uri="{FF2B5EF4-FFF2-40B4-BE49-F238E27FC236}">
                  <a16:creationId xmlns:a16="http://schemas.microsoft.com/office/drawing/2014/main" id="{628841D9-4B8B-4126-B8CF-36DA0E70C530}"/>
                </a:ext>
              </a:extLst>
            </p:cNvPr>
            <p:cNvSpPr/>
            <p:nvPr/>
          </p:nvSpPr>
          <p:spPr>
            <a:xfrm>
              <a:off x="9890117" y="3401334"/>
              <a:ext cx="761307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Net and Wall</a:t>
              </a:r>
            </a:p>
          </p:txBody>
        </p:sp>
        <p:sp>
          <p:nvSpPr>
            <p:cNvPr id="108" name="Shape">
              <a:extLst>
                <a:ext uri="{FF2B5EF4-FFF2-40B4-BE49-F238E27FC236}">
                  <a16:creationId xmlns:a16="http://schemas.microsoft.com/office/drawing/2014/main" id="{EB886349-C6D6-4799-954A-09FAD8653176}"/>
                </a:ext>
              </a:extLst>
            </p:cNvPr>
            <p:cNvSpPr/>
            <p:nvPr/>
          </p:nvSpPr>
          <p:spPr>
            <a:xfrm>
              <a:off x="5796270" y="3383665"/>
              <a:ext cx="830876" cy="7404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Gymnastics</a:t>
              </a:r>
            </a:p>
          </p:txBody>
        </p:sp>
        <p:sp>
          <p:nvSpPr>
            <p:cNvPr id="109" name="Shape">
              <a:extLst>
                <a:ext uri="{FF2B5EF4-FFF2-40B4-BE49-F238E27FC236}">
                  <a16:creationId xmlns:a16="http://schemas.microsoft.com/office/drawing/2014/main" id="{0A39C6CD-FCAD-48F1-A8C6-905247819827}"/>
                </a:ext>
              </a:extLst>
            </p:cNvPr>
            <p:cNvSpPr/>
            <p:nvPr/>
          </p:nvSpPr>
          <p:spPr>
            <a:xfrm>
              <a:off x="7348322" y="3383665"/>
              <a:ext cx="786695" cy="766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Gymnastics</a:t>
              </a:r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110" name="Shape">
              <a:extLst>
                <a:ext uri="{FF2B5EF4-FFF2-40B4-BE49-F238E27FC236}">
                  <a16:creationId xmlns:a16="http://schemas.microsoft.com/office/drawing/2014/main" id="{B3D84BC1-7738-42A0-80E5-923D64BE37FC}"/>
                </a:ext>
              </a:extLst>
            </p:cNvPr>
            <p:cNvSpPr/>
            <p:nvPr/>
          </p:nvSpPr>
          <p:spPr>
            <a:xfrm>
              <a:off x="8984464" y="3387284"/>
              <a:ext cx="771126" cy="783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Strike and Field</a:t>
              </a:r>
            </a:p>
            <a:p>
              <a:pPr algn="ctr"/>
              <a:endParaRPr lang="en-US" sz="1200" dirty="0"/>
            </a:p>
          </p:txBody>
        </p:sp>
        <p:sp>
          <p:nvSpPr>
            <p:cNvPr id="116" name="Shape">
              <a:extLst>
                <a:ext uri="{FF2B5EF4-FFF2-40B4-BE49-F238E27FC236}">
                  <a16:creationId xmlns:a16="http://schemas.microsoft.com/office/drawing/2014/main" id="{D020B549-B38F-4187-92E3-D6EE5E33B982}"/>
                </a:ext>
              </a:extLst>
            </p:cNvPr>
            <p:cNvSpPr/>
            <p:nvPr/>
          </p:nvSpPr>
          <p:spPr>
            <a:xfrm>
              <a:off x="10554638" y="3398712"/>
              <a:ext cx="761307" cy="7776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Athletics</a:t>
              </a:r>
            </a:p>
            <a:p>
              <a:pPr algn="ctr"/>
              <a:r>
                <a:rPr lang="en-US" sz="1200" dirty="0"/>
                <a:t> </a:t>
              </a:r>
            </a:p>
          </p:txBody>
        </p:sp>
        <p:sp>
          <p:nvSpPr>
            <p:cNvPr id="72" name="Shape">
              <a:extLst>
                <a:ext uri="{FF2B5EF4-FFF2-40B4-BE49-F238E27FC236}">
                  <a16:creationId xmlns:a16="http://schemas.microsoft.com/office/drawing/2014/main" id="{997B4DD9-5E2F-4303-8B78-FC78F9B3FCBF}"/>
                </a:ext>
              </a:extLst>
            </p:cNvPr>
            <p:cNvSpPr/>
            <p:nvPr/>
          </p:nvSpPr>
          <p:spPr>
            <a:xfrm>
              <a:off x="4302774" y="3390433"/>
              <a:ext cx="762806" cy="7767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87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100" dirty="0"/>
                <a:t> </a:t>
              </a:r>
              <a:r>
                <a:rPr lang="en-US" sz="1050" dirty="0">
                  <a:solidFill>
                    <a:srgbClr val="FF0000"/>
                  </a:solidFill>
                </a:rPr>
                <a:t>Passing in different sports</a:t>
              </a:r>
            </a:p>
            <a:p>
              <a:pPr algn="ctr"/>
              <a:r>
                <a:rPr lang="en-US" sz="1050" dirty="0">
                  <a:solidFill>
                    <a:schemeClr val="bg1"/>
                  </a:solidFill>
                </a:rPr>
                <a:t> </a:t>
              </a:r>
              <a:endParaRPr sz="1200" dirty="0">
                <a:solidFill>
                  <a:schemeClr val="bg1"/>
                </a:solidFill>
              </a:endParaRP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FCA9D75B-76C2-4617-B5DE-E32869EA283A}"/>
                </a:ext>
              </a:extLst>
            </p:cNvPr>
            <p:cNvGrpSpPr/>
            <p:nvPr/>
          </p:nvGrpSpPr>
          <p:grpSpPr>
            <a:xfrm>
              <a:off x="3583689" y="3385539"/>
              <a:ext cx="1513367" cy="784964"/>
              <a:chOff x="2028376" y="57255"/>
              <a:chExt cx="1379433" cy="784964"/>
            </a:xfrm>
            <a:solidFill>
              <a:schemeClr val="accent5"/>
            </a:solidFill>
          </p:grpSpPr>
          <p:sp>
            <p:nvSpPr>
              <p:cNvPr id="75" name="Shape">
                <a:extLst>
                  <a:ext uri="{FF2B5EF4-FFF2-40B4-BE49-F238E27FC236}">
                    <a16:creationId xmlns:a16="http://schemas.microsoft.com/office/drawing/2014/main" id="{744FDB3C-62D6-4F99-8568-DBDDC9F02E49}"/>
                  </a:ext>
                </a:extLst>
              </p:cNvPr>
              <p:cNvSpPr/>
              <p:nvPr/>
            </p:nvSpPr>
            <p:spPr>
              <a:xfrm>
                <a:off x="2632498" y="65514"/>
                <a:ext cx="775311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100" dirty="0">
                    <a:solidFill>
                      <a:schemeClr val="bg1"/>
                    </a:solidFill>
                  </a:rPr>
                  <a:t> </a:t>
                </a:r>
                <a:r>
                  <a:rPr lang="en-US" sz="1050" dirty="0">
                    <a:solidFill>
                      <a:schemeClr val="bg1"/>
                    </a:solidFill>
                  </a:rPr>
                  <a:t>Invasion Games</a:t>
                </a:r>
              </a:p>
              <a:p>
                <a:pPr algn="ctr"/>
                <a:r>
                  <a:rPr lang="en-US" sz="1050" dirty="0">
                    <a:solidFill>
                      <a:schemeClr val="bg1"/>
                    </a:solidFill>
                  </a:rPr>
                  <a:t> 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4" name="Shape">
                <a:extLst>
                  <a:ext uri="{FF2B5EF4-FFF2-40B4-BE49-F238E27FC236}">
                    <a16:creationId xmlns:a16="http://schemas.microsoft.com/office/drawing/2014/main" id="{E8DFCAF1-D72B-4015-96B1-D1C290185819}"/>
                  </a:ext>
                </a:extLst>
              </p:cNvPr>
              <p:cNvSpPr/>
              <p:nvPr/>
            </p:nvSpPr>
            <p:spPr>
              <a:xfrm>
                <a:off x="2028376" y="57255"/>
                <a:ext cx="712184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Swimming</a:t>
                </a:r>
                <a:endParaRPr sz="1200" i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5" name="Shape">
              <a:extLst>
                <a:ext uri="{FF2B5EF4-FFF2-40B4-BE49-F238E27FC236}">
                  <a16:creationId xmlns:a16="http://schemas.microsoft.com/office/drawing/2014/main" id="{6FACF67D-711B-4578-9EE2-A76723AFB610}"/>
                </a:ext>
              </a:extLst>
            </p:cNvPr>
            <p:cNvSpPr/>
            <p:nvPr/>
          </p:nvSpPr>
          <p:spPr>
            <a:xfrm>
              <a:off x="8276880" y="3393494"/>
              <a:ext cx="761307" cy="783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Health and Fitness</a:t>
              </a:r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19C30F7E-5655-4559-AB38-2D0CAEB67155}"/>
                </a:ext>
              </a:extLst>
            </p:cNvPr>
            <p:cNvSpPr/>
            <p:nvPr/>
          </p:nvSpPr>
          <p:spPr>
            <a:xfrm>
              <a:off x="2034351" y="4782604"/>
              <a:ext cx="1460871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Swimming</a:t>
              </a:r>
            </a:p>
            <a:p>
              <a:pPr lvl="0" algn="ctr"/>
              <a:r>
                <a:rPr lang="en-US" sz="900" noProof="1"/>
                <a:t>STA Awards </a:t>
              </a:r>
            </a:p>
            <a:p>
              <a:pPr lvl="0" algn="ctr"/>
              <a:endParaRPr lang="en-US" sz="900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Inasion Games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Pedpass Unit 2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Vehicle = Netball / Skittleball</a:t>
              </a:r>
            </a:p>
            <a:p>
              <a:pPr lvl="0" algn="ctr"/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BD352090-1D53-4239-ACDC-00735C07C941}"/>
                </a:ext>
              </a:extLst>
            </p:cNvPr>
            <p:cNvSpPr/>
            <p:nvPr/>
          </p:nvSpPr>
          <p:spPr>
            <a:xfrm>
              <a:off x="3686299" y="4782604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Swimming</a:t>
              </a:r>
            </a:p>
            <a:p>
              <a:pPr lvl="0" algn="ctr"/>
              <a:r>
                <a:rPr lang="en-US" sz="900" noProof="1"/>
                <a:t>STA Awards. </a:t>
              </a:r>
            </a:p>
            <a:p>
              <a:pPr lvl="0" algn="ctr"/>
              <a:endParaRPr lang="en-US" sz="900" b="1" u="sng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Invasion Games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Pepass Unit 2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Vehicle = Tag Rugby / Football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B44B4192-E06A-4BAA-83D3-D557568CA3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6691878" y="4187262"/>
              <a:ext cx="656444" cy="622829"/>
            </a:xfrm>
            <a:prstGeom prst="rect">
              <a:avLst/>
            </a:prstGeom>
          </p:spPr>
        </p:pic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28E1114B-8523-4E74-A2E9-9611C5B49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8675" y="4208704"/>
              <a:ext cx="603936" cy="603936"/>
            </a:xfrm>
            <a:prstGeom prst="rect">
              <a:avLst/>
            </a:prstGeom>
          </p:spPr>
        </p:pic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45DA3B4F-37C2-4D2D-965D-D72BF29FEF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10651252" y="4250191"/>
              <a:ext cx="568080" cy="545726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59ADB676-2AD8-47CA-A871-F6FACB45A6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1543103" y="3502880"/>
              <a:ext cx="411282" cy="399925"/>
            </a:xfrm>
            <a:prstGeom prst="rect">
              <a:avLst/>
            </a:prstGeom>
          </p:spPr>
        </p:pic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A84F3999-1DBB-4ACD-B67C-C697D3BAD6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1561348" y="4270935"/>
              <a:ext cx="325693" cy="312877"/>
            </a:xfrm>
            <a:prstGeom prst="rect">
              <a:avLst/>
            </a:prstGeom>
          </p:spPr>
        </p:pic>
        <p:pic>
          <p:nvPicPr>
            <p:cNvPr id="127" name="Picture 6" descr="Image result for clipart health adn ftiness">
              <a:extLst>
                <a:ext uri="{FF2B5EF4-FFF2-40B4-BE49-F238E27FC236}">
                  <a16:creationId xmlns:a16="http://schemas.microsoft.com/office/drawing/2014/main" id="{9509FFB9-4202-4B4D-B99D-16C2059179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8719" y="4626140"/>
              <a:ext cx="364512" cy="40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0" name="Picture 10" descr="Image result for clipart leadership sport">
              <a:extLst>
                <a:ext uri="{FF2B5EF4-FFF2-40B4-BE49-F238E27FC236}">
                  <a16:creationId xmlns:a16="http://schemas.microsoft.com/office/drawing/2014/main" id="{1E1EF700-C40C-4C28-B10E-E645A967EA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73"/>
            <a:stretch/>
          </p:blipFill>
          <p:spPr bwMode="auto">
            <a:xfrm>
              <a:off x="1538497" y="5777304"/>
              <a:ext cx="459574" cy="503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8" name="Picture 167">
              <a:extLst>
                <a:ext uri="{FF2B5EF4-FFF2-40B4-BE49-F238E27FC236}">
                  <a16:creationId xmlns:a16="http://schemas.microsoft.com/office/drawing/2014/main" id="{BCAFD6B9-93E3-4D7B-ABED-7306ACA175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2026580" y="4082143"/>
              <a:ext cx="635273" cy="617731"/>
            </a:xfrm>
            <a:prstGeom prst="rect">
              <a:avLst/>
            </a:prstGeom>
          </p:spPr>
        </p:pic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66C9236B-C3A8-498D-8E4F-6BF09942B2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68" t="8120" r="14045" b="9577"/>
            <a:stretch/>
          </p:blipFill>
          <p:spPr>
            <a:xfrm>
              <a:off x="3697740" y="4110203"/>
              <a:ext cx="635273" cy="617731"/>
            </a:xfrm>
            <a:prstGeom prst="rect">
              <a:avLst/>
            </a:prstGeom>
          </p:spPr>
        </p:pic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7180A850-5765-46B9-A9F3-B8B0D15D75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8560" b="77036" l="10000" r="90000">
                          <a14:foregroundMark x1="15909" y1="50000" x2="15909" y2="50000"/>
                          <a14:foregroundMark x1="78030" y1="59286" x2="78030" y2="59286"/>
                          <a14:foregroundMark x1="76515" y1="71429" x2="76515" y2="71429"/>
                          <a14:backgroundMark x1="73485" y1="17143" x2="73485" y2="17143"/>
                          <a14:backgroundMark x1="92424" y1="83571" x2="92424" y2="83571"/>
                          <a14:backgroundMark x1="6061" y1="65000" x2="6061" y2="6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04"/>
            <a:stretch/>
          </p:blipFill>
          <p:spPr>
            <a:xfrm>
              <a:off x="2782133" y="4152335"/>
              <a:ext cx="622467" cy="565099"/>
            </a:xfrm>
            <a:prstGeom prst="rect">
              <a:avLst/>
            </a:prstGeom>
          </p:spPr>
        </p:pic>
        <p:pic>
          <p:nvPicPr>
            <p:cNvPr id="172" name="Picture 171">
              <a:extLst>
                <a:ext uri="{FF2B5EF4-FFF2-40B4-BE49-F238E27FC236}">
                  <a16:creationId xmlns:a16="http://schemas.microsoft.com/office/drawing/2014/main" id="{48C1D3A9-7F53-498C-930B-6EDEF427C2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8560" b="77036" l="10000" r="90000">
                          <a14:foregroundMark x1="15909" y1="50000" x2="15909" y2="50000"/>
                          <a14:foregroundMark x1="78030" y1="59286" x2="78030" y2="59286"/>
                          <a14:foregroundMark x1="76515" y1="71429" x2="76515" y2="71429"/>
                          <a14:backgroundMark x1="73485" y1="17143" x2="73485" y2="17143"/>
                          <a14:backgroundMark x1="92424" y1="83571" x2="92424" y2="83571"/>
                          <a14:backgroundMark x1="6061" y1="65000" x2="6061" y2="6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04"/>
            <a:stretch/>
          </p:blipFill>
          <p:spPr>
            <a:xfrm>
              <a:off x="4412436" y="4179329"/>
              <a:ext cx="622467" cy="565099"/>
            </a:xfrm>
            <a:prstGeom prst="rect">
              <a:avLst/>
            </a:prstGeom>
          </p:spPr>
        </p:pic>
        <p:pic>
          <p:nvPicPr>
            <p:cNvPr id="173" name="Picture 172">
              <a:extLst>
                <a:ext uri="{FF2B5EF4-FFF2-40B4-BE49-F238E27FC236}">
                  <a16:creationId xmlns:a16="http://schemas.microsoft.com/office/drawing/2014/main" id="{C0087049-CDBB-47C4-8740-F20C755F42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5915299" y="4123099"/>
              <a:ext cx="642051" cy="603937"/>
            </a:xfrm>
            <a:prstGeom prst="rect">
              <a:avLst/>
            </a:prstGeom>
          </p:spPr>
        </p:pic>
        <p:pic>
          <p:nvPicPr>
            <p:cNvPr id="174" name="Picture 173">
              <a:extLst>
                <a:ext uri="{FF2B5EF4-FFF2-40B4-BE49-F238E27FC236}">
                  <a16:creationId xmlns:a16="http://schemas.microsoft.com/office/drawing/2014/main" id="{8EE355AE-F2DE-42E7-98DB-CE243BC2ED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7463394" y="4177702"/>
              <a:ext cx="642051" cy="603937"/>
            </a:xfrm>
            <a:prstGeom prst="rect">
              <a:avLst/>
            </a:prstGeom>
          </p:spPr>
        </p:pic>
        <p:pic>
          <p:nvPicPr>
            <p:cNvPr id="175" name="Picture 6" descr="Image result for clipart health adn ftiness">
              <a:extLst>
                <a:ext uri="{FF2B5EF4-FFF2-40B4-BE49-F238E27FC236}">
                  <a16:creationId xmlns:a16="http://schemas.microsoft.com/office/drawing/2014/main" id="{1A564D39-E2BE-4DA1-8838-90E1DBB039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67670" y="4196654"/>
              <a:ext cx="556182" cy="6134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6" name="Picture 175">
              <a:extLst>
                <a:ext uri="{FF2B5EF4-FFF2-40B4-BE49-F238E27FC236}">
                  <a16:creationId xmlns:a16="http://schemas.microsoft.com/office/drawing/2014/main" id="{B7CE96A2-89CA-43BF-BDD1-7D30C9417E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8590" b="77308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102"/>
            <a:stretch/>
          </p:blipFill>
          <p:spPr>
            <a:xfrm>
              <a:off x="9880126" y="4100750"/>
              <a:ext cx="756591" cy="699888"/>
            </a:xfrm>
            <a:prstGeom prst="rect">
              <a:avLst/>
            </a:prstGeom>
          </p:spPr>
        </p:pic>
      </p:grpSp>
      <p:pic>
        <p:nvPicPr>
          <p:cNvPr id="99" name="Picture 98">
            <a:extLst>
              <a:ext uri="{FF2B5EF4-FFF2-40B4-BE49-F238E27FC236}">
                <a16:creationId xmlns:a16="http://schemas.microsoft.com/office/drawing/2014/main" id="{1BA46D78-FC49-4ED9-B85C-514C9DE8707D}"/>
              </a:ext>
            </a:extLst>
          </p:cNvPr>
          <p:cNvPicPr/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51" y="814086"/>
            <a:ext cx="1260000" cy="126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7481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71B13B-262B-404B-A23E-5666E262D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16810" y="943782"/>
            <a:ext cx="860719" cy="8119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90C66F-247E-4191-903F-043D2DE69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1731" y="4205205"/>
            <a:ext cx="816837" cy="811916"/>
          </a:xfrm>
          <a:prstGeom prst="rect">
            <a:avLst/>
          </a:prstGeom>
        </p:spPr>
      </p:pic>
      <p:sp>
        <p:nvSpPr>
          <p:cNvPr id="139" name="Title 1">
            <a:extLst>
              <a:ext uri="{FF2B5EF4-FFF2-40B4-BE49-F238E27FC236}">
                <a16:creationId xmlns:a16="http://schemas.microsoft.com/office/drawing/2014/main" id="{F3D7CC27-338B-475B-B9AB-81BDD8A4A55A}"/>
              </a:ext>
            </a:extLst>
          </p:cNvPr>
          <p:cNvSpPr txBox="1">
            <a:spLocks/>
          </p:cNvSpPr>
          <p:nvPr/>
        </p:nvSpPr>
        <p:spPr>
          <a:xfrm>
            <a:off x="-590484" y="637"/>
            <a:ext cx="3199201" cy="10816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382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7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Physical Education</a:t>
            </a:r>
          </a:p>
          <a:p>
            <a:pPr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 Curriculum</a:t>
            </a:r>
            <a:b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en-GB" sz="16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  <a:t>Overview</a:t>
            </a:r>
            <a:br>
              <a:rPr lang="en-GB" sz="1600" b="1" dirty="0">
                <a:solidFill>
                  <a:srgbClr val="FF0000"/>
                </a:solidFill>
                <a:latin typeface="Calibri" panose="020F0502020204030204"/>
                <a:ea typeface="+mn-ea"/>
                <a:cs typeface="+mn-cs"/>
              </a:rPr>
            </a:br>
            <a:endParaRPr lang="en-GB" sz="1600" dirty="0">
              <a:solidFill>
                <a:srgbClr val="FF000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E2389F07-6CC4-4C09-8893-345A11FFC641}"/>
              </a:ext>
            </a:extLst>
          </p:cNvPr>
          <p:cNvSpPr txBox="1"/>
          <p:nvPr/>
        </p:nvSpPr>
        <p:spPr>
          <a:xfrm>
            <a:off x="194127" y="1993219"/>
            <a:ext cx="1396177" cy="4311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Dance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Invasion Games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S</a:t>
            </a:r>
            <a:r>
              <a:rPr lang="en-GB" sz="1050" dirty="0">
                <a:solidFill>
                  <a:schemeClr val="tx2"/>
                </a:solidFill>
              </a:rPr>
              <a:t>trike and Field 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N</a:t>
            </a:r>
            <a:r>
              <a:rPr lang="en-GB" sz="1050" dirty="0">
                <a:solidFill>
                  <a:schemeClr val="tx2"/>
                </a:solidFill>
              </a:rPr>
              <a:t>et and Wall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Swimming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G</a:t>
            </a:r>
            <a:r>
              <a:rPr lang="en-GB" sz="1050" dirty="0" err="1">
                <a:solidFill>
                  <a:schemeClr val="tx2"/>
                </a:solidFill>
              </a:rPr>
              <a:t>ymnastics</a:t>
            </a: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A</a:t>
            </a:r>
            <a:r>
              <a:rPr lang="en-GB" sz="1050" dirty="0" err="1">
                <a:solidFill>
                  <a:schemeClr val="tx2"/>
                </a:solidFill>
              </a:rPr>
              <a:t>thletics</a:t>
            </a: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Health and Fitness</a:t>
            </a:r>
          </a:p>
          <a:p>
            <a:pPr>
              <a:lnSpc>
                <a:spcPts val="1500"/>
              </a:lnSpc>
            </a:pPr>
            <a:endParaRPr lang="en-GB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Multi Skills </a:t>
            </a:r>
          </a:p>
          <a:p>
            <a:pPr>
              <a:lnSpc>
                <a:spcPts val="1500"/>
              </a:lnSpc>
            </a:pPr>
            <a:endParaRPr lang="en-US" sz="1050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tx2"/>
                </a:solidFill>
              </a:rPr>
              <a:t>O</a:t>
            </a:r>
            <a:r>
              <a:rPr lang="en-GB" sz="1050" dirty="0">
                <a:solidFill>
                  <a:schemeClr val="tx2"/>
                </a:solidFill>
              </a:rPr>
              <a:t>AA &amp; Team Games</a:t>
            </a:r>
          </a:p>
          <a:p>
            <a:pPr>
              <a:lnSpc>
                <a:spcPts val="1500"/>
              </a:lnSpc>
            </a:pPr>
            <a:r>
              <a:rPr lang="en-US" sz="1050" dirty="0">
                <a:solidFill>
                  <a:schemeClr val="accent6"/>
                </a:solidFill>
              </a:rPr>
              <a:t>(Residential Week – Autumn Term 2) </a:t>
            </a:r>
          </a:p>
          <a:p>
            <a:pPr>
              <a:lnSpc>
                <a:spcPts val="1500"/>
              </a:lnSpc>
            </a:pPr>
            <a:r>
              <a:rPr lang="en-GB" sz="1050" dirty="0">
                <a:solidFill>
                  <a:schemeClr val="tx2"/>
                </a:solidFill>
              </a:rPr>
              <a:t>Leadership </a:t>
            </a:r>
          </a:p>
        </p:txBody>
      </p:sp>
      <p:pic>
        <p:nvPicPr>
          <p:cNvPr id="92" name="Picture 91">
            <a:extLst>
              <a:ext uri="{FF2B5EF4-FFF2-40B4-BE49-F238E27FC236}">
                <a16:creationId xmlns:a16="http://schemas.microsoft.com/office/drawing/2014/main" id="{86BE07E9-3990-4340-B2E6-32C7B0C717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8120" r="14045" b="9577"/>
          <a:stretch/>
        </p:blipFill>
        <p:spPr>
          <a:xfrm>
            <a:off x="1543103" y="3502880"/>
            <a:ext cx="411282" cy="399925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F8384629-61B3-4691-90D3-D552CD41CCC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034" b="77840" l="15907" r="84016">
                        <a14:backgroundMark x1="21212" y1="65000" x2="21212" y2="65000"/>
                        <a14:backgroundMark x1="21212" y1="65000" x2="21212" y2="65000"/>
                        <a14:backgroundMark x1="84848" y1="74286" x2="84848" y2="7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394" t="8308" r="7470" b="14435"/>
          <a:stretch/>
        </p:blipFill>
        <p:spPr>
          <a:xfrm>
            <a:off x="1490337" y="3837644"/>
            <a:ext cx="533290" cy="501632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44EF03A6-0DD4-4814-84BE-56F9147A1B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600683" y="1993219"/>
            <a:ext cx="411282" cy="390221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0AD37773-0ED2-4EC7-8F14-6DD57C75E0E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8560" b="77036" l="10000" r="90000">
                        <a14:foregroundMark x1="15909" y1="50000" x2="15909" y2="50000"/>
                        <a14:foregroundMark x1="78030" y1="59286" x2="78030" y2="59286"/>
                        <a14:foregroundMark x1="76515" y1="71429" x2="76515" y2="71429"/>
                        <a14:backgroundMark x1="73485" y1="17143" x2="73485" y2="17143"/>
                        <a14:backgroundMark x1="92424" y1="83571" x2="92424" y2="83571"/>
                        <a14:backgroundMark x1="6061" y1="65000" x2="6061" y2="65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404"/>
          <a:stretch/>
        </p:blipFill>
        <p:spPr>
          <a:xfrm>
            <a:off x="1588545" y="2345703"/>
            <a:ext cx="428386" cy="388905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7DE17B9B-F2DF-49B3-B28F-334B812CBAF2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8590" b="7730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102"/>
          <a:stretch/>
        </p:blipFill>
        <p:spPr>
          <a:xfrm>
            <a:off x="1465364" y="3097453"/>
            <a:ext cx="564465" cy="522161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FACCE2FC-CC4B-46DC-A25B-3C5FBE97D1E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093" y="2766865"/>
            <a:ext cx="362111" cy="362111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F3D17F82-2473-4D72-B6D7-F3A2F80BC2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32143" y1="40000" x2="32143" y2="40000"/>
                        <a14:foregroundMark x1="35000" y1="37143" x2="35000" y2="37143"/>
                        <a14:foregroundMark x1="47857" y1="37143" x2="47857" y2="37143"/>
                        <a14:foregroundMark x1="65000" y1="37143" x2="65000" y2="37143"/>
                        <a14:foregroundMark x1="49286" y1="54286" x2="49286" y2="54286"/>
                        <a14:foregroundMark x1="50714" y1="37143" x2="50714" y2="3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27" y="5180360"/>
            <a:ext cx="901740" cy="841321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C1AF7C10-76E2-4D66-83B1-BD83BF24DC5B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00" b="95714" l="2899" r="96377">
                        <a14:foregroundMark x1="84783" y1="7857" x2="84783" y2="7857"/>
                        <a14:foregroundMark x1="92029" y1="5714" x2="92029" y2="5714"/>
                        <a14:foregroundMark x1="96377" y1="44286" x2="96377" y2="44286"/>
                        <a14:foregroundMark x1="10145" y1="83571" x2="10145" y2="83571"/>
                        <a14:foregroundMark x1="5797" y1="87857" x2="5797" y2="87857"/>
                        <a14:foregroundMark x1="3623" y1="92857" x2="3623" y2="92857"/>
                        <a14:foregroundMark x1="8696" y1="92857" x2="8696" y2="92857"/>
                        <a14:foregroundMark x1="10870" y1="92857" x2="10870" y2="92857"/>
                        <a14:foregroundMark x1="18116" y1="95000" x2="18116" y2="95000"/>
                        <a14:foregroundMark x1="32609" y1="93571" x2="32609" y2="93571"/>
                        <a14:foregroundMark x1="22464" y1="93571" x2="22464" y2="93571"/>
                        <a14:foregroundMark x1="26812" y1="93571" x2="26812" y2="93571"/>
                        <a14:foregroundMark x1="30435" y1="93571" x2="30435" y2="93571"/>
                        <a14:foregroundMark x1="37681" y1="93571" x2="37681" y2="93571"/>
                        <a14:foregroundMark x1="44203" y1="91429" x2="44203" y2="91429"/>
                        <a14:foregroundMark x1="41304" y1="95000" x2="41304" y2="95000"/>
                        <a14:foregroundMark x1="48551" y1="92857" x2="48551" y2="92857"/>
                        <a14:foregroundMark x1="47101" y1="93571" x2="47101" y2="93571"/>
                        <a14:foregroundMark x1="42754" y1="93571" x2="42754" y2="93571"/>
                        <a14:foregroundMark x1="61594" y1="93571" x2="61594" y2="93571"/>
                        <a14:foregroundMark x1="55797" y1="93571" x2="55797" y2="93571"/>
                        <a14:foregroundMark x1="48551" y1="91429" x2="48551" y2="91429"/>
                        <a14:foregroundMark x1="48551" y1="93571" x2="48551" y2="93571"/>
                        <a14:foregroundMark x1="54348" y1="93571" x2="92029" y2="97857"/>
                        <a14:foregroundMark x1="92029" y1="97857" x2="53623" y2="91429"/>
                        <a14:foregroundMark x1="53623" y1="91429" x2="89855" y2="95714"/>
                        <a14:foregroundMark x1="89855" y1="95714" x2="20290" y2="93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07"/>
          <a:stretch/>
        </p:blipFill>
        <p:spPr>
          <a:xfrm>
            <a:off x="1561348" y="4270935"/>
            <a:ext cx="325693" cy="312877"/>
          </a:xfrm>
          <a:prstGeom prst="rect">
            <a:avLst/>
          </a:prstGeom>
        </p:spPr>
      </p:pic>
      <p:pic>
        <p:nvPicPr>
          <p:cNvPr id="121" name="Picture 6" descr="Image result for clipart health adn ftiness">
            <a:extLst>
              <a:ext uri="{FF2B5EF4-FFF2-40B4-BE49-F238E27FC236}">
                <a16:creationId xmlns:a16="http://schemas.microsoft.com/office/drawing/2014/main" id="{0ED385E3-68D3-417E-AD6D-D9F91CCF1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719" y="4626140"/>
            <a:ext cx="364512" cy="40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" name="Picture 8" descr="Image result for clipart multi skills sport">
            <a:extLst>
              <a:ext uri="{FF2B5EF4-FFF2-40B4-BE49-F238E27FC236}">
                <a16:creationId xmlns:a16="http://schemas.microsoft.com/office/drawing/2014/main" id="{3D9FB477-6D3E-4EA9-AD74-05F525BCE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733" y="5063330"/>
            <a:ext cx="436334" cy="31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" name="Picture 10" descr="Image result for clipart leadership sport">
            <a:extLst>
              <a:ext uri="{FF2B5EF4-FFF2-40B4-BE49-F238E27FC236}">
                <a16:creationId xmlns:a16="http://schemas.microsoft.com/office/drawing/2014/main" id="{BEFFB71A-43C6-4BB5-84AD-765696371B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3"/>
          <a:stretch/>
        </p:blipFill>
        <p:spPr bwMode="auto">
          <a:xfrm>
            <a:off x="1538497" y="5777304"/>
            <a:ext cx="459574" cy="50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BF22688-50B4-444E-8A20-AEA5FA2EAAA9}"/>
              </a:ext>
            </a:extLst>
          </p:cNvPr>
          <p:cNvGrpSpPr/>
          <p:nvPr/>
        </p:nvGrpSpPr>
        <p:grpSpPr>
          <a:xfrm>
            <a:off x="1891788" y="50062"/>
            <a:ext cx="9585569" cy="3303725"/>
            <a:chOff x="1891789" y="50062"/>
            <a:chExt cx="9454436" cy="3095585"/>
          </a:xfrm>
        </p:grpSpPr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ACE2C60E-4996-4919-9156-0BDCC15237BE}"/>
                </a:ext>
              </a:extLst>
            </p:cNvPr>
            <p:cNvSpPr txBox="1"/>
            <p:nvPr/>
          </p:nvSpPr>
          <p:spPr>
            <a:xfrm>
              <a:off x="4868487" y="2092348"/>
              <a:ext cx="1852762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GB" sz="1000" noProof="1">
                  <a:solidFill>
                    <a:schemeClr val="bg1"/>
                  </a:solidFill>
                </a:rPr>
                <a:t>Information about content, knowledge,skills, understanding etc. </a:t>
              </a:r>
            </a:p>
            <a:p>
              <a:r>
                <a:rPr lang="en-US" sz="1000" noProof="1">
                  <a:solidFill>
                    <a:schemeClr val="bg1"/>
                  </a:solidFill>
                </a:rPr>
                <a:t>.</a:t>
              </a: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CA1888BE-E0A6-418A-89F2-C729BD5A51B5}"/>
                </a:ext>
              </a:extLst>
            </p:cNvPr>
            <p:cNvSpPr txBox="1"/>
            <p:nvPr/>
          </p:nvSpPr>
          <p:spPr>
            <a:xfrm>
              <a:off x="5735180" y="834137"/>
              <a:ext cx="1314624" cy="26161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r>
                <a:rPr lang="en-US" sz="1100" b="1" noProof="1">
                  <a:solidFill>
                    <a:schemeClr val="bg1"/>
                  </a:solidFill>
                </a:rPr>
                <a:t>Subject Unit</a:t>
              </a: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8BB8B733-AD38-4751-B05A-8221FA56EA6E}"/>
                </a:ext>
              </a:extLst>
            </p:cNvPr>
            <p:cNvSpPr/>
            <p:nvPr/>
          </p:nvSpPr>
          <p:spPr>
            <a:xfrm>
              <a:off x="1943954" y="1469439"/>
              <a:ext cx="1581734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Gymnastics</a:t>
              </a:r>
            </a:p>
            <a:p>
              <a:pPr lvl="0" algn="ctr"/>
              <a:r>
                <a:rPr lang="en-US" sz="900" noProof="1"/>
                <a:t>P</a:t>
              </a:r>
              <a:r>
                <a:rPr lang="en-GB" sz="900" noProof="1"/>
                <a:t>edpass Unit: 5</a:t>
              </a:r>
            </a:p>
            <a:p>
              <a:pPr lvl="0" algn="ctr"/>
              <a:r>
                <a:rPr lang="en-US" sz="900" noProof="1"/>
                <a:t>Floorwork</a:t>
              </a:r>
            </a:p>
            <a:p>
              <a:pPr lvl="0" algn="ctr"/>
              <a:endParaRPr lang="en-US" sz="900" b="1" u="sng" noProof="1">
                <a:solidFill>
                  <a:srgbClr val="FF33CC"/>
                </a:solidFill>
              </a:endParaRPr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Invasion Games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3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Vehicle = Netball / Football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03BDD67E-FD6D-4766-B5D3-30E12B03AD50}"/>
                </a:ext>
              </a:extLst>
            </p:cNvPr>
            <p:cNvSpPr/>
            <p:nvPr/>
          </p:nvSpPr>
          <p:spPr>
            <a:xfrm>
              <a:off x="3645182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Gymnastics </a:t>
              </a:r>
            </a:p>
            <a:p>
              <a:pPr lvl="0" algn="ctr"/>
              <a:r>
                <a:rPr lang="en-GB" sz="900" noProof="1"/>
                <a:t>Pedpass Unit: 5</a:t>
              </a:r>
            </a:p>
            <a:p>
              <a:pPr lvl="0" algn="ctr"/>
              <a:r>
                <a:rPr lang="en-GB" sz="900" noProof="1"/>
                <a:t>Apparatus</a:t>
              </a:r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Health and Fitness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Health and Fitness Programme UKS2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24A13A8B-A7D7-4AA8-8B3E-6B2AF1C73E4E}"/>
                </a:ext>
              </a:extLst>
            </p:cNvPr>
            <p:cNvSpPr/>
            <p:nvPr/>
          </p:nvSpPr>
          <p:spPr>
            <a:xfrm>
              <a:off x="5170575" y="1469439"/>
              <a:ext cx="142088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Dance</a:t>
              </a:r>
            </a:p>
            <a:p>
              <a:pPr lvl="0" algn="ctr"/>
              <a:r>
                <a:rPr lang="en-US" sz="900" noProof="1"/>
                <a:t>Pedpass Unit 5</a:t>
              </a:r>
            </a:p>
            <a:p>
              <a:pPr lvl="0" algn="ctr"/>
              <a:r>
                <a:rPr lang="en-US" sz="900" noProof="1"/>
                <a:t>Space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Leadership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Young Leaders Award</a:t>
              </a:r>
            </a:p>
            <a:p>
              <a:pPr lvl="0" algn="ctr"/>
              <a:endParaRPr lang="en-GB" sz="900" noProof="1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4126AA0F-C83B-49EF-83BB-2673487C8C70}"/>
                </a:ext>
              </a:extLst>
            </p:cNvPr>
            <p:cNvSpPr/>
            <p:nvPr/>
          </p:nvSpPr>
          <p:spPr>
            <a:xfrm>
              <a:off x="6783037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Dance </a:t>
              </a:r>
            </a:p>
            <a:p>
              <a:pPr lvl="0" algn="ctr"/>
              <a:r>
                <a:rPr lang="en-GB" sz="900" noProof="1"/>
                <a:t>Pedpass Unit 5</a:t>
              </a:r>
            </a:p>
            <a:p>
              <a:pPr lvl="0" algn="ctr"/>
              <a:r>
                <a:rPr lang="en-GB" sz="900" noProof="1"/>
                <a:t>Space 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OAA 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1 </a:t>
              </a:r>
              <a:r>
                <a:rPr lang="en-GB" sz="900" noProof="1">
                  <a:solidFill>
                    <a:srgbClr val="FF0000"/>
                  </a:solidFill>
                </a:rPr>
                <a:t>Orienteering (Cannock Chase Orientering Day)</a:t>
              </a:r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DFFFF1CE-9FE4-4E7D-8A8D-69C820C8D6BF}"/>
                </a:ext>
              </a:extLst>
            </p:cNvPr>
            <p:cNvSpPr/>
            <p:nvPr/>
          </p:nvSpPr>
          <p:spPr>
            <a:xfrm>
              <a:off x="8351965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GB" sz="900" b="1" u="sng" noProof="1"/>
            </a:p>
            <a:p>
              <a:pPr lvl="0" algn="ctr"/>
              <a:r>
                <a:rPr lang="en-GB" sz="900" b="1" u="sng" noProof="1"/>
                <a:t>Invasion Games</a:t>
              </a:r>
            </a:p>
            <a:p>
              <a:pPr lvl="0" algn="ctr"/>
              <a:r>
                <a:rPr lang="en-US" sz="900" noProof="1"/>
                <a:t>P</a:t>
              </a:r>
              <a:r>
                <a:rPr lang="en-GB" sz="900" noProof="1"/>
                <a:t>edpass Unit 3</a:t>
              </a:r>
            </a:p>
            <a:p>
              <a:pPr lvl="0" algn="ctr"/>
              <a:r>
                <a:rPr lang="en-GB" sz="900" noProof="1"/>
                <a:t>Tag Rugby 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A</a:t>
              </a:r>
              <a:r>
                <a:rPr lang="en-GB" sz="900" b="1" u="sng" noProof="1">
                  <a:solidFill>
                    <a:srgbClr val="FF0000"/>
                  </a:solidFill>
                </a:rPr>
                <a:t>thletics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</a:t>
              </a:r>
              <a:r>
                <a:rPr lang="en-GB" sz="900" noProof="1">
                  <a:solidFill>
                    <a:srgbClr val="FF0000"/>
                  </a:solidFill>
                </a:rPr>
                <a:t>edpass Unit 3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Running Tactically</a:t>
              </a:r>
            </a:p>
            <a:p>
              <a:pPr lvl="0" algn="ctr"/>
              <a:endParaRPr lang="en-US" sz="900" noProof="1">
                <a:solidFill>
                  <a:srgbClr val="FF0000"/>
                </a:solidFill>
              </a:endParaRPr>
            </a:p>
            <a:p>
              <a:pPr lvl="0" algn="ctr"/>
              <a:endParaRPr lang="en-GB" sz="900" noProof="1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5417A7BE-A46F-4CD4-A6A6-402F1C69190F}"/>
                </a:ext>
              </a:extLst>
            </p:cNvPr>
            <p:cNvSpPr/>
            <p:nvPr/>
          </p:nvSpPr>
          <p:spPr>
            <a:xfrm>
              <a:off x="9920892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Net and Wall  </a:t>
              </a:r>
            </a:p>
            <a:p>
              <a:pPr lvl="0" algn="ctr"/>
              <a:r>
                <a:rPr lang="en-GB" sz="900" noProof="1"/>
                <a:t>Pedpass Unit3 </a:t>
              </a:r>
            </a:p>
            <a:p>
              <a:pPr lvl="0" algn="ctr"/>
              <a:r>
                <a:rPr lang="en-GB" sz="900" noProof="1"/>
                <a:t>Vehicle =Tennis</a:t>
              </a:r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Striking &amp; Fielding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3</a:t>
              </a:r>
              <a:endParaRPr lang="en-GB" sz="900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Vehicles: Cricket &amp; Rounders </a:t>
              </a: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38121E0D-273E-4859-BF75-8537010A7F97}"/>
                </a:ext>
              </a:extLst>
            </p:cNvPr>
            <p:cNvGrpSpPr/>
            <p:nvPr/>
          </p:nvGrpSpPr>
          <p:grpSpPr>
            <a:xfrm>
              <a:off x="1891789" y="62873"/>
              <a:ext cx="1633899" cy="837415"/>
              <a:chOff x="2013631" y="53146"/>
              <a:chExt cx="1383176" cy="780814"/>
            </a:xfrm>
          </p:grpSpPr>
          <p:sp>
            <p:nvSpPr>
              <p:cNvPr id="39" name="Shape">
                <a:extLst>
                  <a:ext uri="{FF2B5EF4-FFF2-40B4-BE49-F238E27FC236}">
                    <a16:creationId xmlns:a16="http://schemas.microsoft.com/office/drawing/2014/main" id="{F87C6107-7A35-4D7F-A5B3-E34CF1EA7330}"/>
                  </a:ext>
                </a:extLst>
              </p:cNvPr>
              <p:cNvSpPr/>
              <p:nvPr/>
            </p:nvSpPr>
            <p:spPr>
              <a:xfrm>
                <a:off x="2654232" y="53146"/>
                <a:ext cx="742575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Invasion Games</a:t>
                </a:r>
              </a:p>
            </p:txBody>
          </p:sp>
          <p:sp>
            <p:nvSpPr>
              <p:cNvPr id="38" name="Shape">
                <a:extLst>
                  <a:ext uri="{FF2B5EF4-FFF2-40B4-BE49-F238E27FC236}">
                    <a16:creationId xmlns:a16="http://schemas.microsoft.com/office/drawing/2014/main" id="{8169000F-AC62-41F3-94B0-42E31692577D}"/>
                  </a:ext>
                </a:extLst>
              </p:cNvPr>
              <p:cNvSpPr/>
              <p:nvPr/>
            </p:nvSpPr>
            <p:spPr>
              <a:xfrm>
                <a:off x="2013631" y="57255"/>
                <a:ext cx="726932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 dirty="0">
                  <a:solidFill>
                    <a:srgbClr val="FFFFFF"/>
                  </a:solidFill>
                </a:endParaRPr>
              </a:p>
              <a:p>
                <a:pPr algn="ctr"/>
                <a:r>
                  <a:rPr lang="en-US" sz="1200" dirty="0">
                    <a:solidFill>
                      <a:srgbClr val="FFFFFF"/>
                    </a:solidFill>
                  </a:rPr>
                  <a:t>Gymnastics </a:t>
                </a:r>
                <a:endParaRPr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9A9293C4-A6AB-4B59-9896-F15FE070B839}"/>
                </a:ext>
              </a:extLst>
            </p:cNvPr>
            <p:cNvGrpSpPr/>
            <p:nvPr/>
          </p:nvGrpSpPr>
          <p:grpSpPr>
            <a:xfrm>
              <a:off x="3536368" y="50062"/>
              <a:ext cx="1514396" cy="839460"/>
              <a:chOff x="1988548" y="55358"/>
              <a:chExt cx="1380371" cy="778602"/>
            </a:xfrm>
            <a:solidFill>
              <a:schemeClr val="accent5"/>
            </a:solidFill>
          </p:grpSpPr>
          <p:sp>
            <p:nvSpPr>
              <p:cNvPr id="49" name="Shape">
                <a:extLst>
                  <a:ext uri="{FF2B5EF4-FFF2-40B4-BE49-F238E27FC236}">
                    <a16:creationId xmlns:a16="http://schemas.microsoft.com/office/drawing/2014/main" id="{892B3466-6E86-4968-B131-93BBB7854AA7}"/>
                  </a:ext>
                </a:extLst>
              </p:cNvPr>
              <p:cNvSpPr/>
              <p:nvPr/>
            </p:nvSpPr>
            <p:spPr>
              <a:xfrm>
                <a:off x="2678733" y="55358"/>
                <a:ext cx="690186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Health and Fitness</a:t>
                </a:r>
              </a:p>
              <a:p>
                <a:pPr algn="ctr"/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endParaRPr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41" name="Shape">
                <a:extLst>
                  <a:ext uri="{FF2B5EF4-FFF2-40B4-BE49-F238E27FC236}">
                    <a16:creationId xmlns:a16="http://schemas.microsoft.com/office/drawing/2014/main" id="{45F826E6-EB8E-4430-B1AF-0A7A38B9295B}"/>
                  </a:ext>
                </a:extLst>
              </p:cNvPr>
              <p:cNvSpPr/>
              <p:nvPr/>
            </p:nvSpPr>
            <p:spPr>
              <a:xfrm>
                <a:off x="1988548" y="57255"/>
                <a:ext cx="722209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Gymnastics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2" name="Shape">
              <a:extLst>
                <a:ext uri="{FF2B5EF4-FFF2-40B4-BE49-F238E27FC236}">
                  <a16:creationId xmlns:a16="http://schemas.microsoft.com/office/drawing/2014/main" id="{8329B3AF-7004-49D2-A805-4101FD3CB426}"/>
                </a:ext>
              </a:extLst>
            </p:cNvPr>
            <p:cNvSpPr/>
            <p:nvPr/>
          </p:nvSpPr>
          <p:spPr>
            <a:xfrm>
              <a:off x="6728554" y="96395"/>
              <a:ext cx="761306" cy="77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  <a:p>
              <a:pPr algn="ctr"/>
              <a:endParaRPr lang="en-US" dirty="0"/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63" name="Shape">
              <a:extLst>
                <a:ext uri="{FF2B5EF4-FFF2-40B4-BE49-F238E27FC236}">
                  <a16:creationId xmlns:a16="http://schemas.microsoft.com/office/drawing/2014/main" id="{D6B6F60B-FD1E-4509-9708-91923D7BA219}"/>
                </a:ext>
              </a:extLst>
            </p:cNvPr>
            <p:cNvSpPr/>
            <p:nvPr/>
          </p:nvSpPr>
          <p:spPr>
            <a:xfrm>
              <a:off x="8299793" y="106521"/>
              <a:ext cx="761307" cy="783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Invasion </a:t>
              </a:r>
            </a:p>
            <a:p>
              <a:pPr algn="ctr"/>
              <a:r>
                <a:rPr lang="en-US" sz="1200" dirty="0"/>
                <a:t>Games</a:t>
              </a:r>
            </a:p>
          </p:txBody>
        </p:sp>
        <p:sp>
          <p:nvSpPr>
            <p:cNvPr id="64" name="Shape">
              <a:extLst>
                <a:ext uri="{FF2B5EF4-FFF2-40B4-BE49-F238E27FC236}">
                  <a16:creationId xmlns:a16="http://schemas.microsoft.com/office/drawing/2014/main" id="{0ABB6ADA-0585-48B0-97F7-A9FCADBA8265}"/>
                </a:ext>
              </a:extLst>
            </p:cNvPr>
            <p:cNvSpPr/>
            <p:nvPr/>
          </p:nvSpPr>
          <p:spPr>
            <a:xfrm>
              <a:off x="9913031" y="114361"/>
              <a:ext cx="778804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Net and Wall</a:t>
              </a:r>
            </a:p>
          </p:txBody>
        </p:sp>
        <p:sp>
          <p:nvSpPr>
            <p:cNvPr id="65" name="Shape">
              <a:extLst>
                <a:ext uri="{FF2B5EF4-FFF2-40B4-BE49-F238E27FC236}">
                  <a16:creationId xmlns:a16="http://schemas.microsoft.com/office/drawing/2014/main" id="{19684230-1221-4EAD-B012-5F46DFAE6B04}"/>
                </a:ext>
              </a:extLst>
            </p:cNvPr>
            <p:cNvSpPr/>
            <p:nvPr/>
          </p:nvSpPr>
          <p:spPr>
            <a:xfrm>
              <a:off x="5854017" y="51411"/>
              <a:ext cx="761306" cy="817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Leadership</a:t>
              </a:r>
            </a:p>
          </p:txBody>
        </p:sp>
        <p:sp>
          <p:nvSpPr>
            <p:cNvPr id="66" name="Shape">
              <a:extLst>
                <a:ext uri="{FF2B5EF4-FFF2-40B4-BE49-F238E27FC236}">
                  <a16:creationId xmlns:a16="http://schemas.microsoft.com/office/drawing/2014/main" id="{334AF4BF-95D0-4D2A-94A9-7E5D966866D0}"/>
                </a:ext>
              </a:extLst>
            </p:cNvPr>
            <p:cNvSpPr/>
            <p:nvPr/>
          </p:nvSpPr>
          <p:spPr>
            <a:xfrm>
              <a:off x="7425256" y="96098"/>
              <a:ext cx="761306" cy="776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OAA </a:t>
              </a:r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67" name="Shape">
              <a:extLst>
                <a:ext uri="{FF2B5EF4-FFF2-40B4-BE49-F238E27FC236}">
                  <a16:creationId xmlns:a16="http://schemas.microsoft.com/office/drawing/2014/main" id="{CC4A88BC-1D48-4013-A084-92C408E9B23B}"/>
                </a:ext>
              </a:extLst>
            </p:cNvPr>
            <p:cNvSpPr/>
            <p:nvPr/>
          </p:nvSpPr>
          <p:spPr>
            <a:xfrm>
              <a:off x="8954184" y="109219"/>
              <a:ext cx="771126" cy="783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Athletics</a:t>
              </a:r>
            </a:p>
          </p:txBody>
        </p:sp>
        <p:sp>
          <p:nvSpPr>
            <p:cNvPr id="68" name="Shape">
              <a:extLst>
                <a:ext uri="{FF2B5EF4-FFF2-40B4-BE49-F238E27FC236}">
                  <a16:creationId xmlns:a16="http://schemas.microsoft.com/office/drawing/2014/main" id="{D4D6515B-92EA-4526-9D25-B9E194DF3451}"/>
                </a:ext>
              </a:extLst>
            </p:cNvPr>
            <p:cNvSpPr/>
            <p:nvPr/>
          </p:nvSpPr>
          <p:spPr>
            <a:xfrm>
              <a:off x="10584918" y="114361"/>
              <a:ext cx="761307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Strike and Field</a:t>
              </a:r>
            </a:p>
          </p:txBody>
        </p:sp>
        <p:sp>
          <p:nvSpPr>
            <p:cNvPr id="61" name="Shape">
              <a:extLst>
                <a:ext uri="{FF2B5EF4-FFF2-40B4-BE49-F238E27FC236}">
                  <a16:creationId xmlns:a16="http://schemas.microsoft.com/office/drawing/2014/main" id="{52427DFF-6FB9-4725-AB84-281B2EA7890B}"/>
                </a:ext>
              </a:extLst>
            </p:cNvPr>
            <p:cNvSpPr/>
            <p:nvPr/>
          </p:nvSpPr>
          <p:spPr>
            <a:xfrm>
              <a:off x="5145248" y="63816"/>
              <a:ext cx="761306" cy="828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</p:txBody>
        </p:sp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387BDB3D-ED37-4579-BFC9-54067A255A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1247" y="889522"/>
              <a:ext cx="603936" cy="603936"/>
            </a:xfrm>
            <a:prstGeom prst="rect">
              <a:avLst/>
            </a:prstGeom>
          </p:spPr>
        </p:pic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6167892E-1865-40A0-AAF4-15A288C83C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10000" b="90000" l="10000" r="90000">
                          <a14:foregroundMark x1="32143" y1="40000" x2="32143" y2="40000"/>
                          <a14:foregroundMark x1="35000" y1="37143" x2="35000" y2="37143"/>
                          <a14:foregroundMark x1="47857" y1="37143" x2="47857" y2="37143"/>
                          <a14:foregroundMark x1="65000" y1="37143" x2="65000" y2="37143"/>
                          <a14:foregroundMark x1="49286" y1="54286" x2="49286" y2="54286"/>
                          <a14:foregroundMark x1="50714" y1="37143" x2="50714" y2="3714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3223" y="547098"/>
              <a:ext cx="1249008" cy="1249008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C6DD24E7-1439-4770-BB54-2B47FAD5491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9047329" y="948598"/>
              <a:ext cx="539128" cy="517913"/>
            </a:xfrm>
            <a:prstGeom prst="rect">
              <a:avLst/>
            </a:prstGeom>
          </p:spPr>
        </p:pic>
        <p:pic>
          <p:nvPicPr>
            <p:cNvPr id="130" name="Picture 129">
              <a:extLst>
                <a:ext uri="{FF2B5EF4-FFF2-40B4-BE49-F238E27FC236}">
                  <a16:creationId xmlns:a16="http://schemas.microsoft.com/office/drawing/2014/main" id="{E8E64DF5-AE1D-45A2-B72F-AB1C465634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1967227" y="828657"/>
              <a:ext cx="761306" cy="716113"/>
            </a:xfrm>
            <a:prstGeom prst="rect">
              <a:avLst/>
            </a:prstGeom>
          </p:spPr>
        </p:pic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0CAAD81C-2E19-4481-9F98-1A612054CE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3612625" y="813545"/>
              <a:ext cx="761306" cy="716113"/>
            </a:xfrm>
            <a:prstGeom prst="rect">
              <a:avLst/>
            </a:prstGeom>
          </p:spPr>
        </p:pic>
        <p:pic>
          <p:nvPicPr>
            <p:cNvPr id="132" name="Picture 131">
              <a:extLst>
                <a:ext uri="{FF2B5EF4-FFF2-40B4-BE49-F238E27FC236}">
                  <a16:creationId xmlns:a16="http://schemas.microsoft.com/office/drawing/2014/main" id="{90275DF9-1E57-4EE2-B7B3-46959E75E2E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6825628" y="875298"/>
              <a:ext cx="656444" cy="622829"/>
            </a:xfrm>
            <a:prstGeom prst="rect">
              <a:avLst/>
            </a:prstGeom>
          </p:spPr>
        </p:pic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428BD35D-EB13-4D02-AEA7-36632BAE788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5162787" y="896139"/>
              <a:ext cx="656444" cy="622829"/>
            </a:xfrm>
            <a:prstGeom prst="rect">
              <a:avLst/>
            </a:prstGeom>
          </p:spPr>
        </p:pic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27E36D29-F01C-4DEE-BE2C-086342D6FD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8590" b="77308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102"/>
            <a:stretch/>
          </p:blipFill>
          <p:spPr>
            <a:xfrm>
              <a:off x="9812375" y="723808"/>
              <a:ext cx="1015906" cy="939769"/>
            </a:xfrm>
            <a:prstGeom prst="rect">
              <a:avLst/>
            </a:prstGeom>
          </p:spPr>
        </p:pic>
        <p:pic>
          <p:nvPicPr>
            <p:cNvPr id="135" name="Picture 134">
              <a:extLst>
                <a:ext uri="{FF2B5EF4-FFF2-40B4-BE49-F238E27FC236}">
                  <a16:creationId xmlns:a16="http://schemas.microsoft.com/office/drawing/2014/main" id="{B8D6C628-2FCC-42F5-AA91-C8772F7FEF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8560" b="77036" l="10000" r="90000">
                          <a14:foregroundMark x1="15909" y1="50000" x2="15909" y2="50000"/>
                          <a14:foregroundMark x1="78030" y1="59286" x2="78030" y2="59286"/>
                          <a14:foregroundMark x1="76515" y1="71429" x2="76515" y2="71429"/>
                          <a14:backgroundMark x1="73485" y1="17143" x2="73485" y2="17143"/>
                          <a14:backgroundMark x1="92424" y1="83571" x2="92424" y2="83571"/>
                          <a14:backgroundMark x1="6061" y1="65000" x2="6061" y2="6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04"/>
            <a:stretch/>
          </p:blipFill>
          <p:spPr>
            <a:xfrm>
              <a:off x="8412480" y="828657"/>
              <a:ext cx="681589" cy="618771"/>
            </a:xfrm>
            <a:prstGeom prst="rect">
              <a:avLst/>
            </a:prstGeom>
          </p:spPr>
        </p:pic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35B5215B-BEEB-4098-A326-D80EB9DFD4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8560" b="77036" l="10000" r="90000">
                          <a14:foregroundMark x1="15909" y1="50000" x2="15909" y2="50000"/>
                          <a14:foregroundMark x1="78030" y1="59286" x2="78030" y2="59286"/>
                          <a14:foregroundMark x1="76515" y1="71429" x2="76515" y2="71429"/>
                          <a14:backgroundMark x1="73485" y1="17143" x2="73485" y2="17143"/>
                          <a14:backgroundMark x1="92424" y1="83571" x2="92424" y2="83571"/>
                          <a14:backgroundMark x1="6061" y1="65000" x2="6061" y2="6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04"/>
            <a:stretch/>
          </p:blipFill>
          <p:spPr>
            <a:xfrm>
              <a:off x="2777936" y="874687"/>
              <a:ext cx="681589" cy="618771"/>
            </a:xfrm>
            <a:prstGeom prst="rect">
              <a:avLst/>
            </a:prstGeom>
          </p:spPr>
        </p:pic>
        <p:pic>
          <p:nvPicPr>
            <p:cNvPr id="144" name="Picture 6" descr="Image result for clipart health adn ftiness">
              <a:extLst>
                <a:ext uri="{FF2B5EF4-FFF2-40B4-BE49-F238E27FC236}">
                  <a16:creationId xmlns:a16="http://schemas.microsoft.com/office/drawing/2014/main" id="{BBD55C45-FBB6-4C19-BF30-BD473B0500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5932" y="836083"/>
              <a:ext cx="641546" cy="707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5" name="Picture 10" descr="Image result for clipart leadership sport">
              <a:extLst>
                <a:ext uri="{FF2B5EF4-FFF2-40B4-BE49-F238E27FC236}">
                  <a16:creationId xmlns:a16="http://schemas.microsoft.com/office/drawing/2014/main" id="{2F69CAD3-5583-4DAD-939D-E7BAC12C767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73"/>
            <a:stretch/>
          </p:blipFill>
          <p:spPr bwMode="auto">
            <a:xfrm>
              <a:off x="5971397" y="813545"/>
              <a:ext cx="615471" cy="6747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FE7373B8-6CEB-4796-A2FD-AE6301206264}"/>
              </a:ext>
            </a:extLst>
          </p:cNvPr>
          <p:cNvGrpSpPr/>
          <p:nvPr/>
        </p:nvGrpSpPr>
        <p:grpSpPr>
          <a:xfrm>
            <a:off x="1959959" y="3397353"/>
            <a:ext cx="9493828" cy="3341963"/>
            <a:chOff x="1891789" y="50062"/>
            <a:chExt cx="9454436" cy="3095585"/>
          </a:xfrm>
        </p:grpSpPr>
        <p:sp>
          <p:nvSpPr>
            <p:cNvPr id="182" name="TextBox 181">
              <a:extLst>
                <a:ext uri="{FF2B5EF4-FFF2-40B4-BE49-F238E27FC236}">
                  <a16:creationId xmlns:a16="http://schemas.microsoft.com/office/drawing/2014/main" id="{C41D6A33-72C4-4221-B4DD-C08CF4D00912}"/>
                </a:ext>
              </a:extLst>
            </p:cNvPr>
            <p:cNvSpPr txBox="1"/>
            <p:nvPr/>
          </p:nvSpPr>
          <p:spPr>
            <a:xfrm>
              <a:off x="4868487" y="2092348"/>
              <a:ext cx="1852762" cy="7078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GB" sz="1000" noProof="1">
                  <a:solidFill>
                    <a:schemeClr val="bg1"/>
                  </a:solidFill>
                </a:rPr>
                <a:t>Information about content, knowledge,skills, understanding etc. </a:t>
              </a:r>
            </a:p>
            <a:p>
              <a:r>
                <a:rPr lang="en-US" sz="1000" noProof="1">
                  <a:solidFill>
                    <a:schemeClr val="bg1"/>
                  </a:solidFill>
                </a:rPr>
                <a:t>.</a:t>
              </a: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29D7F808-0FF1-4590-AD75-07959C134A98}"/>
                </a:ext>
              </a:extLst>
            </p:cNvPr>
            <p:cNvSpPr txBox="1"/>
            <p:nvPr/>
          </p:nvSpPr>
          <p:spPr>
            <a:xfrm>
              <a:off x="5735180" y="834137"/>
              <a:ext cx="1314624" cy="261610"/>
            </a:xfrm>
            <a:prstGeom prst="rect">
              <a:avLst/>
            </a:prstGeom>
            <a:noFill/>
          </p:spPr>
          <p:txBody>
            <a:bodyPr wrap="square" lIns="0" rIns="0" rtlCol="0" anchor="ctr">
              <a:spAutoFit/>
            </a:bodyPr>
            <a:lstStyle/>
            <a:p>
              <a:r>
                <a:rPr lang="en-US" sz="1100" b="1" noProof="1">
                  <a:solidFill>
                    <a:schemeClr val="bg1"/>
                  </a:solidFill>
                </a:rPr>
                <a:t>Subject Unit</a:t>
              </a:r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C454FDD3-1BE9-4E27-B32F-80C2BA725E9A}"/>
                </a:ext>
              </a:extLst>
            </p:cNvPr>
            <p:cNvSpPr/>
            <p:nvPr/>
          </p:nvSpPr>
          <p:spPr>
            <a:xfrm>
              <a:off x="1943954" y="1469439"/>
              <a:ext cx="1581734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Gymnastics</a:t>
              </a:r>
            </a:p>
            <a:p>
              <a:pPr lvl="0" algn="ctr"/>
              <a:r>
                <a:rPr lang="en-US" sz="900" noProof="1"/>
                <a:t>P</a:t>
              </a:r>
              <a:r>
                <a:rPr lang="en-GB" sz="900" noProof="1"/>
                <a:t>edpass Unit: 6</a:t>
              </a:r>
            </a:p>
            <a:p>
              <a:pPr lvl="0" algn="ctr"/>
              <a:r>
                <a:rPr lang="en-US" sz="900" noProof="1"/>
                <a:t>Floorwork</a:t>
              </a:r>
            </a:p>
            <a:p>
              <a:pPr lvl="0" algn="ctr"/>
              <a:endParaRPr lang="en-US" sz="900" b="1" u="sng" noProof="1">
                <a:solidFill>
                  <a:srgbClr val="FF33CC"/>
                </a:solidFill>
              </a:endParaRPr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Invasion Games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4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Vehicle = Netball / Football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CECF15E9-E06E-4AC4-B269-D57DEC0B377A}"/>
                </a:ext>
              </a:extLst>
            </p:cNvPr>
            <p:cNvSpPr/>
            <p:nvPr/>
          </p:nvSpPr>
          <p:spPr>
            <a:xfrm>
              <a:off x="3645182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Gymnastics </a:t>
              </a:r>
            </a:p>
            <a:p>
              <a:pPr lvl="0" algn="ctr"/>
              <a:r>
                <a:rPr lang="en-GB" sz="900" noProof="1"/>
                <a:t>Pedpass Unit: 6</a:t>
              </a:r>
            </a:p>
            <a:p>
              <a:pPr lvl="0" algn="ctr"/>
              <a:r>
                <a:rPr lang="en-GB" sz="900" noProof="1"/>
                <a:t>Apparatus</a:t>
              </a:r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Health and Fitness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Health and Fitness Programme UKS2</a:t>
              </a:r>
              <a:endParaRPr lang="en-GB" sz="900" noProof="1">
                <a:solidFill>
                  <a:srgbClr val="FF0000"/>
                </a:solidFill>
              </a:endParaRPr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876AF30E-A52E-4781-8915-80C49FE76721}"/>
                </a:ext>
              </a:extLst>
            </p:cNvPr>
            <p:cNvSpPr/>
            <p:nvPr/>
          </p:nvSpPr>
          <p:spPr>
            <a:xfrm>
              <a:off x="5170575" y="1469439"/>
              <a:ext cx="142088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US" sz="900" b="1" u="sng" noProof="1"/>
                <a:t>Dance</a:t>
              </a:r>
            </a:p>
            <a:p>
              <a:pPr lvl="0" algn="ctr"/>
              <a:r>
                <a:rPr lang="en-US" sz="900" noProof="1"/>
                <a:t>Pedpass Unit 6</a:t>
              </a:r>
            </a:p>
            <a:p>
              <a:pPr lvl="0" algn="ctr"/>
              <a:r>
                <a:rPr lang="en-US" sz="900" noProof="1"/>
                <a:t>War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Leadership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Young Leaders Award</a:t>
              </a:r>
            </a:p>
            <a:p>
              <a:pPr lvl="0" algn="ctr"/>
              <a:endParaRPr lang="en-GB" sz="900" noProof="1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A9433D20-6696-4951-8E34-15F16D122EE6}"/>
                </a:ext>
              </a:extLst>
            </p:cNvPr>
            <p:cNvSpPr/>
            <p:nvPr/>
          </p:nvSpPr>
          <p:spPr>
            <a:xfrm>
              <a:off x="6783037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Dance </a:t>
              </a:r>
            </a:p>
            <a:p>
              <a:pPr lvl="0" algn="ctr"/>
              <a:r>
                <a:rPr lang="en-GB" sz="900" noProof="1"/>
                <a:t>Pedpass Unit 6</a:t>
              </a:r>
            </a:p>
            <a:p>
              <a:pPr lvl="0" algn="ctr"/>
              <a:r>
                <a:rPr lang="en-GB" sz="900" noProof="1"/>
                <a:t>War 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OAA  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2 </a:t>
              </a:r>
              <a:r>
                <a:rPr lang="en-GB" sz="900" noProof="1">
                  <a:solidFill>
                    <a:srgbClr val="FF0000"/>
                  </a:solidFill>
                </a:rPr>
                <a:t>Orienteering (Cannock Chase Orientering Day)</a:t>
              </a:r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BA4DBCE4-6680-4CEA-A294-14C1441575FE}"/>
                </a:ext>
              </a:extLst>
            </p:cNvPr>
            <p:cNvSpPr/>
            <p:nvPr/>
          </p:nvSpPr>
          <p:spPr>
            <a:xfrm>
              <a:off x="8351965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GB" sz="900" b="1" u="sng" noProof="1"/>
            </a:p>
            <a:p>
              <a:pPr lvl="0" algn="ctr"/>
              <a:r>
                <a:rPr lang="en-GB" sz="900" b="1" u="sng" noProof="1"/>
                <a:t>Invasion Games</a:t>
              </a:r>
            </a:p>
            <a:p>
              <a:pPr lvl="0" algn="ctr"/>
              <a:r>
                <a:rPr lang="en-US" sz="900" noProof="1"/>
                <a:t>P</a:t>
              </a:r>
              <a:r>
                <a:rPr lang="en-GB" sz="900" noProof="1"/>
                <a:t>edpass Unit 4</a:t>
              </a:r>
            </a:p>
            <a:p>
              <a:pPr lvl="0" algn="ctr"/>
              <a:r>
                <a:rPr lang="en-GB" sz="900" noProof="1"/>
                <a:t>Tag Rugby </a:t>
              </a:r>
            </a:p>
            <a:p>
              <a:pPr lvl="0" algn="ctr"/>
              <a:endParaRPr lang="en-US" sz="900" noProof="1"/>
            </a:p>
            <a:p>
              <a:pPr lvl="0" algn="ctr"/>
              <a:r>
                <a:rPr lang="en-US" sz="900" b="1" u="sng" noProof="1">
                  <a:solidFill>
                    <a:srgbClr val="FF0000"/>
                  </a:solidFill>
                </a:rPr>
                <a:t>A</a:t>
              </a:r>
              <a:r>
                <a:rPr lang="en-GB" sz="900" b="1" u="sng" noProof="1">
                  <a:solidFill>
                    <a:srgbClr val="FF0000"/>
                  </a:solidFill>
                </a:rPr>
                <a:t>thletics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</a:t>
              </a:r>
              <a:r>
                <a:rPr lang="en-GB" sz="900" noProof="1">
                  <a:solidFill>
                    <a:srgbClr val="FF0000"/>
                  </a:solidFill>
                </a:rPr>
                <a:t>edpass Unit 4</a:t>
              </a: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Running Tactically</a:t>
              </a:r>
            </a:p>
            <a:p>
              <a:pPr lvl="0" algn="ctr"/>
              <a:endParaRPr lang="en-US" sz="900" noProof="1">
                <a:solidFill>
                  <a:srgbClr val="FF0000"/>
                </a:solidFill>
              </a:endParaRPr>
            </a:p>
            <a:p>
              <a:pPr lvl="0" algn="ctr"/>
              <a:endParaRPr lang="en-GB" sz="900" noProof="1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80C2350A-B11D-4F28-B5F1-26C29FBADEF1}"/>
                </a:ext>
              </a:extLst>
            </p:cNvPr>
            <p:cNvSpPr/>
            <p:nvPr/>
          </p:nvSpPr>
          <p:spPr>
            <a:xfrm>
              <a:off x="9920892" y="1469439"/>
              <a:ext cx="1377850" cy="1676208"/>
            </a:xfrm>
            <a:custGeom>
              <a:avLst/>
              <a:gdLst>
                <a:gd name="connsiteX0" fmla="*/ 83157 w 1144802"/>
                <a:gd name="connsiteY0" fmla="*/ 0 h 1973727"/>
                <a:gd name="connsiteX1" fmla="*/ 86337 w 1144802"/>
                <a:gd name="connsiteY1" fmla="*/ 0 h 1973727"/>
                <a:gd name="connsiteX2" fmla="*/ 191860 w 1144802"/>
                <a:gd name="connsiteY2" fmla="*/ 60718 h 1973727"/>
                <a:gd name="connsiteX3" fmla="*/ 572401 w 1144802"/>
                <a:gd name="connsiteY3" fmla="*/ 278228 h 1973727"/>
                <a:gd name="connsiteX4" fmla="*/ 952942 w 1144802"/>
                <a:gd name="connsiteY4" fmla="*/ 60718 h 1973727"/>
                <a:gd name="connsiteX5" fmla="*/ 1061645 w 1144802"/>
                <a:gd name="connsiteY5" fmla="*/ 0 h 1973727"/>
                <a:gd name="connsiteX6" fmla="*/ 1144802 w 1144802"/>
                <a:gd name="connsiteY6" fmla="*/ 83105 h 1973727"/>
                <a:gd name="connsiteX7" fmla="*/ 1144802 w 1144802"/>
                <a:gd name="connsiteY7" fmla="*/ 272472 h 1973727"/>
                <a:gd name="connsiteX8" fmla="*/ 1144802 w 1144802"/>
                <a:gd name="connsiteY8" fmla="*/ 1701255 h 1973727"/>
                <a:gd name="connsiteX9" fmla="*/ 1144802 w 1144802"/>
                <a:gd name="connsiteY9" fmla="*/ 1890622 h 1973727"/>
                <a:gd name="connsiteX10" fmla="*/ 1061645 w 1144802"/>
                <a:gd name="connsiteY10" fmla="*/ 1973727 h 1973727"/>
                <a:gd name="connsiteX11" fmla="*/ 83157 w 1144802"/>
                <a:gd name="connsiteY11" fmla="*/ 1973727 h 1973727"/>
                <a:gd name="connsiteX12" fmla="*/ 0 w 1144802"/>
                <a:gd name="connsiteY12" fmla="*/ 1890622 h 1973727"/>
                <a:gd name="connsiteX13" fmla="*/ 0 w 1144802"/>
                <a:gd name="connsiteY13" fmla="*/ 1701255 h 1973727"/>
                <a:gd name="connsiteX14" fmla="*/ 0 w 1144802"/>
                <a:gd name="connsiteY14" fmla="*/ 272472 h 1973727"/>
                <a:gd name="connsiteX15" fmla="*/ 0 w 1144802"/>
                <a:gd name="connsiteY15" fmla="*/ 83105 h 1973727"/>
                <a:gd name="connsiteX16" fmla="*/ 83157 w 1144802"/>
                <a:gd name="connsiteY16" fmla="*/ 0 h 1973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144802" h="1973727">
                  <a:moveTo>
                    <a:pt x="83157" y="0"/>
                  </a:moveTo>
                  <a:lnTo>
                    <a:pt x="86337" y="0"/>
                  </a:lnTo>
                  <a:cubicBezTo>
                    <a:pt x="131122" y="0"/>
                    <a:pt x="169494" y="22387"/>
                    <a:pt x="191860" y="60718"/>
                  </a:cubicBezTo>
                  <a:cubicBezTo>
                    <a:pt x="268605" y="191901"/>
                    <a:pt x="409320" y="278228"/>
                    <a:pt x="572401" y="278228"/>
                  </a:cubicBezTo>
                  <a:cubicBezTo>
                    <a:pt x="735482" y="278228"/>
                    <a:pt x="876198" y="191901"/>
                    <a:pt x="952942" y="60718"/>
                  </a:cubicBezTo>
                  <a:cubicBezTo>
                    <a:pt x="975308" y="22387"/>
                    <a:pt x="1016913" y="0"/>
                    <a:pt x="1061645" y="0"/>
                  </a:cubicBezTo>
                  <a:cubicBezTo>
                    <a:pt x="1106430" y="0"/>
                    <a:pt x="1144802" y="38413"/>
                    <a:pt x="1144802" y="83105"/>
                  </a:cubicBezTo>
                  <a:lnTo>
                    <a:pt x="1144802" y="272472"/>
                  </a:lnTo>
                  <a:lnTo>
                    <a:pt x="1144802" y="1701255"/>
                  </a:lnTo>
                  <a:lnTo>
                    <a:pt x="1144802" y="1890622"/>
                  </a:lnTo>
                  <a:cubicBezTo>
                    <a:pt x="1144802" y="1935314"/>
                    <a:pt x="1106430" y="1973727"/>
                    <a:pt x="1061645" y="1973727"/>
                  </a:cubicBezTo>
                  <a:lnTo>
                    <a:pt x="83157" y="1973727"/>
                  </a:lnTo>
                  <a:cubicBezTo>
                    <a:pt x="38372" y="1973727"/>
                    <a:pt x="0" y="1935396"/>
                    <a:pt x="0" y="1890622"/>
                  </a:cubicBezTo>
                  <a:lnTo>
                    <a:pt x="0" y="1701255"/>
                  </a:lnTo>
                  <a:lnTo>
                    <a:pt x="0" y="272472"/>
                  </a:lnTo>
                  <a:lnTo>
                    <a:pt x="0" y="83105"/>
                  </a:lnTo>
                  <a:cubicBezTo>
                    <a:pt x="0" y="38413"/>
                    <a:pt x="38372" y="0"/>
                    <a:pt x="83157" y="0"/>
                  </a:cubicBezTo>
                  <a:close/>
                </a:path>
              </a:pathLst>
            </a:custGeom>
            <a:solidFill>
              <a:schemeClr val="bg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68580" tIns="480060" rIns="68580" bIns="2857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r>
                <a:rPr lang="en-GB" sz="900" b="1" u="sng" noProof="1"/>
                <a:t>Net and Wall  </a:t>
              </a:r>
            </a:p>
            <a:p>
              <a:pPr lvl="0" algn="ctr"/>
              <a:r>
                <a:rPr lang="en-GB" sz="900" noProof="1"/>
                <a:t>Pedpass Unit 4 </a:t>
              </a:r>
            </a:p>
            <a:p>
              <a:pPr lvl="0" algn="ctr"/>
              <a:r>
                <a:rPr lang="en-GB" sz="900" noProof="1"/>
                <a:t>Vehicle =Tennis</a:t>
              </a:r>
            </a:p>
            <a:p>
              <a:pPr lvl="0" algn="ctr"/>
              <a:endParaRPr lang="en-GB" sz="900" noProof="1"/>
            </a:p>
            <a:p>
              <a:pPr lvl="0" algn="ctr"/>
              <a:r>
                <a:rPr lang="en-GB" sz="900" b="1" u="sng" noProof="1">
                  <a:solidFill>
                    <a:srgbClr val="FF0000"/>
                  </a:solidFill>
                </a:rPr>
                <a:t>Striking &amp; Fielding</a:t>
              </a:r>
            </a:p>
            <a:p>
              <a:pPr lvl="0" algn="ctr"/>
              <a:r>
                <a:rPr lang="en-US" sz="900" noProof="1">
                  <a:solidFill>
                    <a:srgbClr val="FF0000"/>
                  </a:solidFill>
                </a:rPr>
                <a:t>Pedpass Unit 4</a:t>
              </a:r>
              <a:endParaRPr lang="en-GB" sz="900" noProof="1">
                <a:solidFill>
                  <a:srgbClr val="FF0000"/>
                </a:solidFill>
              </a:endParaRPr>
            </a:p>
            <a:p>
              <a:pPr lvl="0" algn="ctr"/>
              <a:r>
                <a:rPr lang="en-GB" sz="900" noProof="1">
                  <a:solidFill>
                    <a:srgbClr val="FF0000"/>
                  </a:solidFill>
                </a:rPr>
                <a:t>Vehicles: Cricket &amp; Rounders </a:t>
              </a:r>
            </a:p>
          </p:txBody>
        </p:sp>
        <p:grpSp>
          <p:nvGrpSpPr>
            <p:cNvPr id="190" name="Group 189">
              <a:extLst>
                <a:ext uri="{FF2B5EF4-FFF2-40B4-BE49-F238E27FC236}">
                  <a16:creationId xmlns:a16="http://schemas.microsoft.com/office/drawing/2014/main" id="{E9000424-5998-4B57-98C2-D37B046CF19E}"/>
                </a:ext>
              </a:extLst>
            </p:cNvPr>
            <p:cNvGrpSpPr/>
            <p:nvPr/>
          </p:nvGrpSpPr>
          <p:grpSpPr>
            <a:xfrm>
              <a:off x="1891789" y="62873"/>
              <a:ext cx="1633899" cy="837415"/>
              <a:chOff x="2013631" y="53146"/>
              <a:chExt cx="1383176" cy="780814"/>
            </a:xfrm>
          </p:grpSpPr>
          <p:sp>
            <p:nvSpPr>
              <p:cNvPr id="214" name="Shape">
                <a:extLst>
                  <a:ext uri="{FF2B5EF4-FFF2-40B4-BE49-F238E27FC236}">
                    <a16:creationId xmlns:a16="http://schemas.microsoft.com/office/drawing/2014/main" id="{FB3B3112-1087-44E4-89FD-F015A7A23493}"/>
                  </a:ext>
                </a:extLst>
              </p:cNvPr>
              <p:cNvSpPr/>
              <p:nvPr/>
            </p:nvSpPr>
            <p:spPr>
              <a:xfrm>
                <a:off x="2654232" y="53146"/>
                <a:ext cx="742575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Invasion Games</a:t>
                </a:r>
              </a:p>
            </p:txBody>
          </p:sp>
          <p:sp>
            <p:nvSpPr>
              <p:cNvPr id="215" name="Shape">
                <a:extLst>
                  <a:ext uri="{FF2B5EF4-FFF2-40B4-BE49-F238E27FC236}">
                    <a16:creationId xmlns:a16="http://schemas.microsoft.com/office/drawing/2014/main" id="{7634F812-AC09-4FA7-92F9-5DEEB6324D98}"/>
                  </a:ext>
                </a:extLst>
              </p:cNvPr>
              <p:cNvSpPr/>
              <p:nvPr/>
            </p:nvSpPr>
            <p:spPr>
              <a:xfrm>
                <a:off x="2013631" y="57255"/>
                <a:ext cx="726932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 dirty="0">
                  <a:solidFill>
                    <a:srgbClr val="FFFFFF"/>
                  </a:solidFill>
                </a:endParaRPr>
              </a:p>
              <a:p>
                <a:pPr algn="ctr"/>
                <a:r>
                  <a:rPr lang="en-US" sz="1200" dirty="0">
                    <a:solidFill>
                      <a:srgbClr val="FFFFFF"/>
                    </a:solidFill>
                  </a:rPr>
                  <a:t>Gymnastics </a:t>
                </a:r>
                <a:endParaRPr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91" name="Group 190">
              <a:extLst>
                <a:ext uri="{FF2B5EF4-FFF2-40B4-BE49-F238E27FC236}">
                  <a16:creationId xmlns:a16="http://schemas.microsoft.com/office/drawing/2014/main" id="{B70709DF-53E5-4B1D-AC44-2DC81BA6E100}"/>
                </a:ext>
              </a:extLst>
            </p:cNvPr>
            <p:cNvGrpSpPr/>
            <p:nvPr/>
          </p:nvGrpSpPr>
          <p:grpSpPr>
            <a:xfrm>
              <a:off x="3536368" y="50062"/>
              <a:ext cx="1514396" cy="839460"/>
              <a:chOff x="1988548" y="55358"/>
              <a:chExt cx="1380371" cy="778602"/>
            </a:xfrm>
            <a:solidFill>
              <a:schemeClr val="accent5"/>
            </a:solidFill>
          </p:grpSpPr>
          <p:sp>
            <p:nvSpPr>
              <p:cNvPr id="212" name="Shape">
                <a:extLst>
                  <a:ext uri="{FF2B5EF4-FFF2-40B4-BE49-F238E27FC236}">
                    <a16:creationId xmlns:a16="http://schemas.microsoft.com/office/drawing/2014/main" id="{9502C0FB-CB7C-4755-B515-5176B59C6B87}"/>
                  </a:ext>
                </a:extLst>
              </p:cNvPr>
              <p:cNvSpPr/>
              <p:nvPr/>
            </p:nvSpPr>
            <p:spPr>
              <a:xfrm>
                <a:off x="2678733" y="55358"/>
                <a:ext cx="690186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Health and Fitness</a:t>
                </a:r>
              </a:p>
              <a:p>
                <a:pPr algn="ctr"/>
                <a:r>
                  <a:rPr lang="en-US" dirty="0">
                    <a:solidFill>
                      <a:srgbClr val="FF0000"/>
                    </a:solidFill>
                  </a:rPr>
                  <a:t> </a:t>
                </a:r>
                <a:endParaRPr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13" name="Shape">
                <a:extLst>
                  <a:ext uri="{FF2B5EF4-FFF2-40B4-BE49-F238E27FC236}">
                    <a16:creationId xmlns:a16="http://schemas.microsoft.com/office/drawing/2014/main" id="{BD208BDC-2FD4-40D6-94CE-11695146D208}"/>
                  </a:ext>
                </a:extLst>
              </p:cNvPr>
              <p:cNvSpPr/>
              <p:nvPr/>
            </p:nvSpPr>
            <p:spPr>
              <a:xfrm>
                <a:off x="1988548" y="57255"/>
                <a:ext cx="722209" cy="7767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031" y="21600"/>
                    </a:moveTo>
                    <a:lnTo>
                      <a:pt x="20031" y="21600"/>
                    </a:lnTo>
                    <a:cubicBezTo>
                      <a:pt x="19187" y="21600"/>
                      <a:pt x="18402" y="21071"/>
                      <a:pt x="17980" y="20165"/>
                    </a:cubicBezTo>
                    <a:cubicBezTo>
                      <a:pt x="16532" y="17069"/>
                      <a:pt x="13877" y="15029"/>
                      <a:pt x="10800" y="15029"/>
                    </a:cubicBezTo>
                    <a:cubicBezTo>
                      <a:pt x="7723" y="15029"/>
                      <a:pt x="5068" y="17069"/>
                      <a:pt x="3620" y="20165"/>
                    </a:cubicBezTo>
                    <a:cubicBezTo>
                      <a:pt x="3198" y="21071"/>
                      <a:pt x="2474" y="21600"/>
                      <a:pt x="1629" y="21600"/>
                    </a:cubicBezTo>
                    <a:lnTo>
                      <a:pt x="1569" y="21600"/>
                    </a:lnTo>
                    <a:cubicBezTo>
                      <a:pt x="724" y="21600"/>
                      <a:pt x="0" y="20694"/>
                      <a:pt x="0" y="19636"/>
                    </a:cubicBezTo>
                    <a:lnTo>
                      <a:pt x="0" y="1964"/>
                    </a:lnTo>
                    <a:cubicBezTo>
                      <a:pt x="0" y="906"/>
                      <a:pt x="724" y="0"/>
                      <a:pt x="1569" y="0"/>
                    </a:cubicBezTo>
                    <a:lnTo>
                      <a:pt x="20031" y="0"/>
                    </a:lnTo>
                    <a:cubicBezTo>
                      <a:pt x="20876" y="0"/>
                      <a:pt x="21600" y="906"/>
                      <a:pt x="21600" y="1964"/>
                    </a:cubicBezTo>
                    <a:lnTo>
                      <a:pt x="21600" y="19636"/>
                    </a:lnTo>
                    <a:cubicBezTo>
                      <a:pt x="21600" y="20769"/>
                      <a:pt x="20876" y="21600"/>
                      <a:pt x="20031" y="2160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US" sz="1200" dirty="0">
                    <a:solidFill>
                      <a:schemeClr val="bg1"/>
                    </a:solidFill>
                  </a:rPr>
                  <a:t>Gymnastics</a:t>
                </a:r>
                <a:endParaRPr sz="12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2" name="Shape">
              <a:extLst>
                <a:ext uri="{FF2B5EF4-FFF2-40B4-BE49-F238E27FC236}">
                  <a16:creationId xmlns:a16="http://schemas.microsoft.com/office/drawing/2014/main" id="{0B9AE3BE-B663-4837-9A6F-3FEC70B46D33}"/>
                </a:ext>
              </a:extLst>
            </p:cNvPr>
            <p:cNvSpPr/>
            <p:nvPr/>
          </p:nvSpPr>
          <p:spPr>
            <a:xfrm>
              <a:off x="6728554" y="96395"/>
              <a:ext cx="761306" cy="776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  <a:p>
              <a:pPr algn="ctr"/>
              <a:endParaRPr lang="en-US" dirty="0"/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193" name="Shape">
              <a:extLst>
                <a:ext uri="{FF2B5EF4-FFF2-40B4-BE49-F238E27FC236}">
                  <a16:creationId xmlns:a16="http://schemas.microsoft.com/office/drawing/2014/main" id="{281F828F-D512-44FE-A7BB-1D23150445B7}"/>
                </a:ext>
              </a:extLst>
            </p:cNvPr>
            <p:cNvSpPr/>
            <p:nvPr/>
          </p:nvSpPr>
          <p:spPr>
            <a:xfrm>
              <a:off x="8299793" y="106521"/>
              <a:ext cx="761307" cy="783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Invasion </a:t>
              </a:r>
            </a:p>
            <a:p>
              <a:pPr algn="ctr"/>
              <a:r>
                <a:rPr lang="en-US" sz="1200" dirty="0"/>
                <a:t>Games</a:t>
              </a:r>
            </a:p>
          </p:txBody>
        </p:sp>
        <p:sp>
          <p:nvSpPr>
            <p:cNvPr id="194" name="Shape">
              <a:extLst>
                <a:ext uri="{FF2B5EF4-FFF2-40B4-BE49-F238E27FC236}">
                  <a16:creationId xmlns:a16="http://schemas.microsoft.com/office/drawing/2014/main" id="{B75B112F-DE19-4CCC-A8C0-E95B28697C1F}"/>
                </a:ext>
              </a:extLst>
            </p:cNvPr>
            <p:cNvSpPr/>
            <p:nvPr/>
          </p:nvSpPr>
          <p:spPr>
            <a:xfrm>
              <a:off x="9913031" y="114361"/>
              <a:ext cx="778804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Net and Wall</a:t>
              </a:r>
            </a:p>
          </p:txBody>
        </p:sp>
        <p:sp>
          <p:nvSpPr>
            <p:cNvPr id="195" name="Shape">
              <a:extLst>
                <a:ext uri="{FF2B5EF4-FFF2-40B4-BE49-F238E27FC236}">
                  <a16:creationId xmlns:a16="http://schemas.microsoft.com/office/drawing/2014/main" id="{AADEC95B-9B62-4334-AF85-003EB8702F0B}"/>
                </a:ext>
              </a:extLst>
            </p:cNvPr>
            <p:cNvSpPr/>
            <p:nvPr/>
          </p:nvSpPr>
          <p:spPr>
            <a:xfrm>
              <a:off x="5854017" y="51411"/>
              <a:ext cx="761306" cy="817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Leadership</a:t>
              </a:r>
            </a:p>
          </p:txBody>
        </p:sp>
        <p:sp>
          <p:nvSpPr>
            <p:cNvPr id="196" name="Shape">
              <a:extLst>
                <a:ext uri="{FF2B5EF4-FFF2-40B4-BE49-F238E27FC236}">
                  <a16:creationId xmlns:a16="http://schemas.microsoft.com/office/drawing/2014/main" id="{E24C749B-367C-43E7-AFB0-46B117BEF97E}"/>
                </a:ext>
              </a:extLst>
            </p:cNvPr>
            <p:cNvSpPr/>
            <p:nvPr/>
          </p:nvSpPr>
          <p:spPr>
            <a:xfrm>
              <a:off x="7425256" y="96098"/>
              <a:ext cx="761306" cy="7764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31" y="21600"/>
                  </a:moveTo>
                  <a:lnTo>
                    <a:pt x="2003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13" y="21600"/>
                    <a:pt x="156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600" y="20769"/>
                    <a:pt x="20876" y="21600"/>
                    <a:pt x="20031" y="21600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OAA </a:t>
              </a:r>
            </a:p>
            <a:p>
              <a:pPr algn="ctr"/>
              <a:r>
                <a:rPr lang="en-US" dirty="0"/>
                <a:t> </a:t>
              </a:r>
            </a:p>
            <a:p>
              <a:pPr algn="ctr"/>
              <a:endParaRPr lang="en-US" dirty="0"/>
            </a:p>
          </p:txBody>
        </p:sp>
        <p:sp>
          <p:nvSpPr>
            <p:cNvPr id="197" name="Shape">
              <a:extLst>
                <a:ext uri="{FF2B5EF4-FFF2-40B4-BE49-F238E27FC236}">
                  <a16:creationId xmlns:a16="http://schemas.microsoft.com/office/drawing/2014/main" id="{989A9948-4AA2-4C29-B96D-FF06A6D4F78D}"/>
                </a:ext>
              </a:extLst>
            </p:cNvPr>
            <p:cNvSpPr/>
            <p:nvPr/>
          </p:nvSpPr>
          <p:spPr>
            <a:xfrm>
              <a:off x="8954184" y="109219"/>
              <a:ext cx="771126" cy="7830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60" y="21600"/>
                  </a:lnTo>
                  <a:cubicBezTo>
                    <a:pt x="18840" y="21600"/>
                    <a:pt x="18240" y="21147"/>
                    <a:pt x="17880" y="20392"/>
                  </a:cubicBezTo>
                  <a:cubicBezTo>
                    <a:pt x="16440" y="17220"/>
                    <a:pt x="13740" y="15029"/>
                    <a:pt x="10620" y="15029"/>
                  </a:cubicBezTo>
                  <a:cubicBezTo>
                    <a:pt x="7500" y="15029"/>
                    <a:pt x="4800" y="17144"/>
                    <a:pt x="3360" y="20392"/>
                  </a:cubicBezTo>
                  <a:cubicBezTo>
                    <a:pt x="3000" y="21147"/>
                    <a:pt x="2400" y="21600"/>
                    <a:pt x="168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Athletics</a:t>
              </a:r>
            </a:p>
          </p:txBody>
        </p:sp>
        <p:sp>
          <p:nvSpPr>
            <p:cNvPr id="198" name="Shape">
              <a:extLst>
                <a:ext uri="{FF2B5EF4-FFF2-40B4-BE49-F238E27FC236}">
                  <a16:creationId xmlns:a16="http://schemas.microsoft.com/office/drawing/2014/main" id="{0C34D526-F218-4ADC-8086-89E354593F98}"/>
                </a:ext>
              </a:extLst>
            </p:cNvPr>
            <p:cNvSpPr/>
            <p:nvPr/>
          </p:nvSpPr>
          <p:spPr>
            <a:xfrm>
              <a:off x="10584918" y="114361"/>
              <a:ext cx="761307" cy="7859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3" h="21600" extrusionOk="0">
                  <a:moveTo>
                    <a:pt x="20040" y="21600"/>
                  </a:moveTo>
                  <a:lnTo>
                    <a:pt x="19500" y="21600"/>
                  </a:lnTo>
                  <a:cubicBezTo>
                    <a:pt x="18780" y="21600"/>
                    <a:pt x="18180" y="21147"/>
                    <a:pt x="17820" y="20392"/>
                  </a:cubicBezTo>
                  <a:cubicBezTo>
                    <a:pt x="16380" y="17220"/>
                    <a:pt x="13680" y="15029"/>
                    <a:pt x="10560" y="15029"/>
                  </a:cubicBezTo>
                  <a:cubicBezTo>
                    <a:pt x="7440" y="15029"/>
                    <a:pt x="4740" y="17144"/>
                    <a:pt x="3300" y="20392"/>
                  </a:cubicBezTo>
                  <a:cubicBezTo>
                    <a:pt x="2940" y="21147"/>
                    <a:pt x="2340" y="21600"/>
                    <a:pt x="1620" y="21600"/>
                  </a:cubicBezTo>
                  <a:lnTo>
                    <a:pt x="1560" y="21600"/>
                  </a:lnTo>
                  <a:cubicBezTo>
                    <a:pt x="720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0" y="0"/>
                    <a:pt x="1560" y="0"/>
                  </a:cubicBezTo>
                  <a:lnTo>
                    <a:pt x="19920" y="0"/>
                  </a:lnTo>
                  <a:cubicBezTo>
                    <a:pt x="20760" y="0"/>
                    <a:pt x="21480" y="906"/>
                    <a:pt x="21480" y="1964"/>
                  </a:cubicBezTo>
                  <a:lnTo>
                    <a:pt x="21480" y="19636"/>
                  </a:lnTo>
                  <a:cubicBezTo>
                    <a:pt x="21600" y="20769"/>
                    <a:pt x="20880" y="21600"/>
                    <a:pt x="20040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Strike and Field</a:t>
              </a:r>
            </a:p>
          </p:txBody>
        </p:sp>
        <p:sp>
          <p:nvSpPr>
            <p:cNvPr id="199" name="Shape">
              <a:extLst>
                <a:ext uri="{FF2B5EF4-FFF2-40B4-BE49-F238E27FC236}">
                  <a16:creationId xmlns:a16="http://schemas.microsoft.com/office/drawing/2014/main" id="{DAE1ED35-7FA5-40D9-ADEF-6DA441264D0F}"/>
                </a:ext>
              </a:extLst>
            </p:cNvPr>
            <p:cNvSpPr/>
            <p:nvPr/>
          </p:nvSpPr>
          <p:spPr>
            <a:xfrm>
              <a:off x="5145248" y="63816"/>
              <a:ext cx="761306" cy="828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71" y="21600"/>
                  </a:moveTo>
                  <a:lnTo>
                    <a:pt x="19971" y="21600"/>
                  </a:lnTo>
                  <a:cubicBezTo>
                    <a:pt x="19126" y="21600"/>
                    <a:pt x="18402" y="21071"/>
                    <a:pt x="17980" y="20165"/>
                  </a:cubicBezTo>
                  <a:cubicBezTo>
                    <a:pt x="16532" y="17069"/>
                    <a:pt x="13877" y="15029"/>
                    <a:pt x="10800" y="15029"/>
                  </a:cubicBezTo>
                  <a:cubicBezTo>
                    <a:pt x="7723" y="15029"/>
                    <a:pt x="5068" y="17069"/>
                    <a:pt x="3620" y="20165"/>
                  </a:cubicBezTo>
                  <a:cubicBezTo>
                    <a:pt x="3198" y="21071"/>
                    <a:pt x="2474" y="21600"/>
                    <a:pt x="1629" y="21600"/>
                  </a:cubicBezTo>
                  <a:lnTo>
                    <a:pt x="1569" y="21600"/>
                  </a:lnTo>
                  <a:cubicBezTo>
                    <a:pt x="724" y="21600"/>
                    <a:pt x="0" y="20694"/>
                    <a:pt x="0" y="19636"/>
                  </a:cubicBezTo>
                  <a:lnTo>
                    <a:pt x="0" y="1964"/>
                  </a:lnTo>
                  <a:cubicBezTo>
                    <a:pt x="0" y="906"/>
                    <a:pt x="724" y="0"/>
                    <a:pt x="1569" y="0"/>
                  </a:cubicBezTo>
                  <a:lnTo>
                    <a:pt x="20031" y="0"/>
                  </a:lnTo>
                  <a:cubicBezTo>
                    <a:pt x="20876" y="0"/>
                    <a:pt x="21600" y="906"/>
                    <a:pt x="21600" y="1964"/>
                  </a:cubicBezTo>
                  <a:lnTo>
                    <a:pt x="21600" y="19636"/>
                  </a:lnTo>
                  <a:cubicBezTo>
                    <a:pt x="21540" y="20769"/>
                    <a:pt x="20816" y="21600"/>
                    <a:pt x="1997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rot="0" spcFirstLastPara="0" vertOverflow="overflow" horzOverflow="overflow" vert="horz" wrap="square" lIns="28575" tIns="28575" rIns="28575" bIns="28575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200" dirty="0"/>
                <a:t>Dance</a:t>
              </a:r>
            </a:p>
          </p:txBody>
        </p:sp>
        <p:pic>
          <p:nvPicPr>
            <p:cNvPr id="200" name="Picture 199">
              <a:extLst>
                <a:ext uri="{FF2B5EF4-FFF2-40B4-BE49-F238E27FC236}">
                  <a16:creationId xmlns:a16="http://schemas.microsoft.com/office/drawing/2014/main" id="{31EB8AB8-6C33-4407-BD4B-E0FF01232E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1247" y="889522"/>
              <a:ext cx="603936" cy="603936"/>
            </a:xfrm>
            <a:prstGeom prst="rect">
              <a:avLst/>
            </a:prstGeom>
          </p:spPr>
        </p:pic>
        <p:pic>
          <p:nvPicPr>
            <p:cNvPr id="201" name="Picture 200">
              <a:extLst>
                <a:ext uri="{FF2B5EF4-FFF2-40B4-BE49-F238E27FC236}">
                  <a16:creationId xmlns:a16="http://schemas.microsoft.com/office/drawing/2014/main" id="{69DC858C-B64A-47F9-8BA2-93144BE2BC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10000" b="90000" l="10000" r="90000">
                          <a14:foregroundMark x1="32143" y1="40000" x2="32143" y2="40000"/>
                          <a14:foregroundMark x1="35000" y1="37143" x2="35000" y2="37143"/>
                          <a14:foregroundMark x1="47857" y1="37143" x2="47857" y2="37143"/>
                          <a14:foregroundMark x1="65000" y1="37143" x2="65000" y2="37143"/>
                          <a14:foregroundMark x1="49286" y1="54286" x2="49286" y2="54286"/>
                          <a14:foregroundMark x1="50714" y1="37143" x2="50714" y2="3714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3223" y="547098"/>
              <a:ext cx="1249008" cy="1249008"/>
            </a:xfrm>
            <a:prstGeom prst="rect">
              <a:avLst/>
            </a:prstGeom>
          </p:spPr>
        </p:pic>
        <p:pic>
          <p:nvPicPr>
            <p:cNvPr id="202" name="Picture 201">
              <a:extLst>
                <a:ext uri="{FF2B5EF4-FFF2-40B4-BE49-F238E27FC236}">
                  <a16:creationId xmlns:a16="http://schemas.microsoft.com/office/drawing/2014/main" id="{69933447-EF39-453D-916F-3EC1072E44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backgroundRemoval t="5000" b="95714" l="2899" r="96377">
                          <a14:foregroundMark x1="84783" y1="7857" x2="84783" y2="7857"/>
                          <a14:foregroundMark x1="92029" y1="5714" x2="92029" y2="5714"/>
                          <a14:foregroundMark x1="96377" y1="44286" x2="96377" y2="44286"/>
                          <a14:foregroundMark x1="10145" y1="83571" x2="10145" y2="83571"/>
                          <a14:foregroundMark x1="5797" y1="87857" x2="5797" y2="87857"/>
                          <a14:foregroundMark x1="3623" y1="92857" x2="3623" y2="92857"/>
                          <a14:foregroundMark x1="8696" y1="92857" x2="8696" y2="92857"/>
                          <a14:foregroundMark x1="10870" y1="92857" x2="10870" y2="92857"/>
                          <a14:foregroundMark x1="18116" y1="95000" x2="18116" y2="95000"/>
                          <a14:foregroundMark x1="32609" y1="93571" x2="32609" y2="93571"/>
                          <a14:foregroundMark x1="22464" y1="93571" x2="22464" y2="93571"/>
                          <a14:foregroundMark x1="26812" y1="93571" x2="26812" y2="93571"/>
                          <a14:foregroundMark x1="30435" y1="93571" x2="30435" y2="93571"/>
                          <a14:foregroundMark x1="37681" y1="93571" x2="37681" y2="93571"/>
                          <a14:foregroundMark x1="44203" y1="91429" x2="44203" y2="91429"/>
                          <a14:foregroundMark x1="41304" y1="95000" x2="41304" y2="95000"/>
                          <a14:foregroundMark x1="48551" y1="92857" x2="48551" y2="92857"/>
                          <a14:foregroundMark x1="47101" y1="93571" x2="47101" y2="93571"/>
                          <a14:foregroundMark x1="42754" y1="93571" x2="42754" y2="93571"/>
                          <a14:foregroundMark x1="61594" y1="93571" x2="61594" y2="93571"/>
                          <a14:foregroundMark x1="55797" y1="93571" x2="55797" y2="93571"/>
                          <a14:foregroundMark x1="48551" y1="91429" x2="48551" y2="91429"/>
                          <a14:foregroundMark x1="48551" y1="93571" x2="48551" y2="93571"/>
                          <a14:foregroundMark x1="54348" y1="93571" x2="92029" y2="97857"/>
                          <a14:foregroundMark x1="92029" y1="97857" x2="53623" y2="91429"/>
                          <a14:foregroundMark x1="53623" y1="91429" x2="89855" y2="95714"/>
                          <a14:foregroundMark x1="89855" y1="95714" x2="20290" y2="9357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07"/>
            <a:stretch/>
          </p:blipFill>
          <p:spPr>
            <a:xfrm>
              <a:off x="9047329" y="948598"/>
              <a:ext cx="539128" cy="517913"/>
            </a:xfrm>
            <a:prstGeom prst="rect">
              <a:avLst/>
            </a:prstGeom>
          </p:spPr>
        </p:pic>
        <p:pic>
          <p:nvPicPr>
            <p:cNvPr id="203" name="Picture 202">
              <a:extLst>
                <a:ext uri="{FF2B5EF4-FFF2-40B4-BE49-F238E27FC236}">
                  <a16:creationId xmlns:a16="http://schemas.microsoft.com/office/drawing/2014/main" id="{0CD836D7-24EE-4B2D-9E98-67ED1CC1F80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1967227" y="828657"/>
              <a:ext cx="761306" cy="716113"/>
            </a:xfrm>
            <a:prstGeom prst="rect">
              <a:avLst/>
            </a:prstGeom>
          </p:spPr>
        </p:pic>
        <p:pic>
          <p:nvPicPr>
            <p:cNvPr id="204" name="Picture 203">
              <a:extLst>
                <a:ext uri="{FF2B5EF4-FFF2-40B4-BE49-F238E27FC236}">
                  <a16:creationId xmlns:a16="http://schemas.microsoft.com/office/drawing/2014/main" id="{7236488A-47A8-4194-B952-9A3C8ABF5A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6034" b="77840" l="15907" r="84016">
                          <a14:backgroundMark x1="21212" y1="65000" x2="21212" y2="65000"/>
                          <a14:backgroundMark x1="21212" y1="65000" x2="21212" y2="65000"/>
                          <a14:backgroundMark x1="84848" y1="74286" x2="84848" y2="742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4" t="8308" r="7470" b="14435"/>
            <a:stretch/>
          </p:blipFill>
          <p:spPr>
            <a:xfrm>
              <a:off x="3612625" y="813545"/>
              <a:ext cx="761306" cy="716113"/>
            </a:xfrm>
            <a:prstGeom prst="rect">
              <a:avLst/>
            </a:prstGeom>
          </p:spPr>
        </p:pic>
        <p:pic>
          <p:nvPicPr>
            <p:cNvPr id="205" name="Picture 204">
              <a:extLst>
                <a:ext uri="{FF2B5EF4-FFF2-40B4-BE49-F238E27FC236}">
                  <a16:creationId xmlns:a16="http://schemas.microsoft.com/office/drawing/2014/main" id="{1FEFB80D-A5E9-4E52-942C-7BFA93ADE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6825628" y="875298"/>
              <a:ext cx="656444" cy="622829"/>
            </a:xfrm>
            <a:prstGeom prst="rect">
              <a:avLst/>
            </a:prstGeom>
          </p:spPr>
        </p:pic>
        <p:pic>
          <p:nvPicPr>
            <p:cNvPr id="206" name="Picture 205">
              <a:extLst>
                <a:ext uri="{FF2B5EF4-FFF2-40B4-BE49-F238E27FC236}">
                  <a16:creationId xmlns:a16="http://schemas.microsoft.com/office/drawing/2014/main" id="{2700300C-25A1-4B42-9708-4A45201EB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8"/>
                </a:ext>
              </a:extLst>
            </a:blip>
            <a:stretch>
              <a:fillRect/>
            </a:stretch>
          </p:blipFill>
          <p:spPr>
            <a:xfrm>
              <a:off x="5162787" y="896139"/>
              <a:ext cx="656444" cy="622829"/>
            </a:xfrm>
            <a:prstGeom prst="rect">
              <a:avLst/>
            </a:prstGeom>
          </p:spPr>
        </p:pic>
        <p:pic>
          <p:nvPicPr>
            <p:cNvPr id="207" name="Picture 206">
              <a:extLst>
                <a:ext uri="{FF2B5EF4-FFF2-40B4-BE49-F238E27FC236}">
                  <a16:creationId xmlns:a16="http://schemas.microsoft.com/office/drawing/2014/main" id="{F59A2E95-33BD-4C12-88D8-7485CE2B74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8590" b="77308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102"/>
            <a:stretch/>
          </p:blipFill>
          <p:spPr>
            <a:xfrm>
              <a:off x="9812375" y="723808"/>
              <a:ext cx="1015906" cy="939769"/>
            </a:xfrm>
            <a:prstGeom prst="rect">
              <a:avLst/>
            </a:prstGeom>
          </p:spPr>
        </p:pic>
        <p:pic>
          <p:nvPicPr>
            <p:cNvPr id="208" name="Picture 207">
              <a:extLst>
                <a:ext uri="{FF2B5EF4-FFF2-40B4-BE49-F238E27FC236}">
                  <a16:creationId xmlns:a16="http://schemas.microsoft.com/office/drawing/2014/main" id="{E3A6F48C-0ABD-481B-98B2-EE5E1AD7F1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8560" b="77036" l="10000" r="90000">
                          <a14:foregroundMark x1="15909" y1="50000" x2="15909" y2="50000"/>
                          <a14:foregroundMark x1="78030" y1="59286" x2="78030" y2="59286"/>
                          <a14:foregroundMark x1="76515" y1="71429" x2="76515" y2="71429"/>
                          <a14:backgroundMark x1="73485" y1="17143" x2="73485" y2="17143"/>
                          <a14:backgroundMark x1="92424" y1="83571" x2="92424" y2="83571"/>
                          <a14:backgroundMark x1="6061" y1="65000" x2="6061" y2="6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04"/>
            <a:stretch/>
          </p:blipFill>
          <p:spPr>
            <a:xfrm>
              <a:off x="8412480" y="828657"/>
              <a:ext cx="681589" cy="618771"/>
            </a:xfrm>
            <a:prstGeom prst="rect">
              <a:avLst/>
            </a:prstGeom>
          </p:spPr>
        </p:pic>
        <p:pic>
          <p:nvPicPr>
            <p:cNvPr id="209" name="Picture 208">
              <a:extLst>
                <a:ext uri="{FF2B5EF4-FFF2-40B4-BE49-F238E27FC236}">
                  <a16:creationId xmlns:a16="http://schemas.microsoft.com/office/drawing/2014/main" id="{21B86C0E-311D-467E-A22C-E288C61743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8560" b="77036" l="10000" r="90000">
                          <a14:foregroundMark x1="15909" y1="50000" x2="15909" y2="50000"/>
                          <a14:foregroundMark x1="78030" y1="59286" x2="78030" y2="59286"/>
                          <a14:foregroundMark x1="76515" y1="71429" x2="76515" y2="71429"/>
                          <a14:backgroundMark x1="73485" y1="17143" x2="73485" y2="17143"/>
                          <a14:backgroundMark x1="92424" y1="83571" x2="92424" y2="83571"/>
                          <a14:backgroundMark x1="6061" y1="65000" x2="6061" y2="65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404"/>
            <a:stretch/>
          </p:blipFill>
          <p:spPr>
            <a:xfrm>
              <a:off x="2777936" y="874687"/>
              <a:ext cx="681589" cy="618771"/>
            </a:xfrm>
            <a:prstGeom prst="rect">
              <a:avLst/>
            </a:prstGeom>
          </p:spPr>
        </p:pic>
        <p:pic>
          <p:nvPicPr>
            <p:cNvPr id="210" name="Picture 6" descr="Image result for clipart health adn ftiness">
              <a:extLst>
                <a:ext uri="{FF2B5EF4-FFF2-40B4-BE49-F238E27FC236}">
                  <a16:creationId xmlns:a16="http://schemas.microsoft.com/office/drawing/2014/main" id="{0DB79087-3003-42B3-A9D8-815FA44180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5932" y="836083"/>
              <a:ext cx="641546" cy="7075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1" name="Picture 10" descr="Image result for clipart leadership sport">
              <a:extLst>
                <a:ext uri="{FF2B5EF4-FFF2-40B4-BE49-F238E27FC236}">
                  <a16:creationId xmlns:a16="http://schemas.microsoft.com/office/drawing/2014/main" id="{F26A6725-ED67-41DF-B460-62F29BD686C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73"/>
            <a:stretch/>
          </p:blipFill>
          <p:spPr bwMode="auto">
            <a:xfrm>
              <a:off x="5971397" y="813545"/>
              <a:ext cx="615471" cy="6747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9" name="Picture 88">
            <a:extLst>
              <a:ext uri="{FF2B5EF4-FFF2-40B4-BE49-F238E27FC236}">
                <a16:creationId xmlns:a16="http://schemas.microsoft.com/office/drawing/2014/main" id="{0E0CC69E-A5E6-4336-98A3-93D24E28D52F}"/>
              </a:ext>
            </a:extLst>
          </p:cNvPr>
          <p:cNvPicPr/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51" y="814086"/>
            <a:ext cx="1260000" cy="126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8632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972</Words>
  <Application>Microsoft Office PowerPoint</Application>
  <PresentationFormat>Widescreen</PresentationFormat>
  <Paragraphs>429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G.Darlington</dc:creator>
  <cp:lastModifiedBy>C.Till</cp:lastModifiedBy>
  <cp:revision>95</cp:revision>
  <cp:lastPrinted>2023-10-27T13:02:33Z</cp:lastPrinted>
  <dcterms:created xsi:type="dcterms:W3CDTF">2022-04-04T18:05:49Z</dcterms:created>
  <dcterms:modified xsi:type="dcterms:W3CDTF">2025-09-25T10:22:15Z</dcterms:modified>
</cp:coreProperties>
</file>